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1"/>
  </p:sldMasterIdLst>
  <p:notesMasterIdLst>
    <p:notesMasterId r:id="rId33"/>
  </p:notesMasterIdLst>
  <p:sldIdLst>
    <p:sldId id="256" r:id="rId2"/>
    <p:sldId id="277" r:id="rId3"/>
    <p:sldId id="264" r:id="rId4"/>
    <p:sldId id="284" r:id="rId5"/>
    <p:sldId id="259" r:id="rId6"/>
    <p:sldId id="257" r:id="rId7"/>
    <p:sldId id="258" r:id="rId8"/>
    <p:sldId id="260" r:id="rId9"/>
    <p:sldId id="265" r:id="rId10"/>
    <p:sldId id="270" r:id="rId11"/>
    <p:sldId id="262" r:id="rId12"/>
    <p:sldId id="266" r:id="rId13"/>
    <p:sldId id="267" r:id="rId14"/>
    <p:sldId id="272" r:id="rId15"/>
    <p:sldId id="275" r:id="rId16"/>
    <p:sldId id="273" r:id="rId17"/>
    <p:sldId id="276" r:id="rId18"/>
    <p:sldId id="279" r:id="rId19"/>
    <p:sldId id="280" r:id="rId20"/>
    <p:sldId id="281" r:id="rId21"/>
    <p:sldId id="282" r:id="rId22"/>
    <p:sldId id="283" r:id="rId23"/>
    <p:sldId id="269" r:id="rId24"/>
    <p:sldId id="278" r:id="rId25"/>
    <p:sldId id="271" r:id="rId26"/>
    <p:sldId id="286" r:id="rId27"/>
    <p:sldId id="261" r:id="rId28"/>
    <p:sldId id="285" r:id="rId29"/>
    <p:sldId id="268" r:id="rId30"/>
    <p:sldId id="274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11" autoAdjust="0"/>
    <p:restoredTop sz="94660"/>
  </p:normalViewPr>
  <p:slideViewPr>
    <p:cSldViewPr snapToGrid="0">
      <p:cViewPr>
        <p:scale>
          <a:sx n="75" d="100"/>
          <a:sy n="75" d="100"/>
        </p:scale>
        <p:origin x="66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How many social networks do you use?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Wie viele soziale Netzwerke benutzt du ?</a:t>
            </a:r>
            <a:r>
              <a:rPr lang="fr-FR" sz="1400" b="0" i="0" u="none" strike="noStrike" baseline="0" dirty="0"/>
              <a:t> 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from 1 to 3 / 1 bis 3</c:v>
                </c:pt>
                <c:pt idx="1">
                  <c:v>from 4 to 6 / 4 bis 6</c:v>
                </c:pt>
                <c:pt idx="2">
                  <c:v>more than 6 / mehr als 6</c:v>
                </c:pt>
                <c:pt idx="3">
                  <c:v>none / keins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28</c:v>
                </c:pt>
                <c:pt idx="1">
                  <c:v>24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427958461713999"/>
          <c:y val="0.411497584541063"/>
          <c:w val="0.27617886090849603"/>
          <c:h val="0.326089238845144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How long do you spend on social networks in a day? Wie viel Zeit verbringst du täglich mit sozialen Netzwerken?</a:t>
            </a:r>
            <a:r>
              <a:rPr lang="fr-FR" sz="1400" b="0" i="0" u="none" strike="noStrike" baseline="0" dirty="0"/>
              <a:t> </a:t>
            </a:r>
            <a:endParaRPr lang="fr-FR" dirty="0"/>
          </a:p>
        </c:rich>
      </c:tx>
      <c:layout>
        <c:manualLayout>
          <c:xMode val="edge"/>
          <c:yMode val="edge"/>
          <c:x val="0.102819335083115"/>
          <c:y val="1.851851851851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Feuil1!$A$8:$A$13</c:f>
              <c:strCache>
                <c:ptCount val="6"/>
                <c:pt idx="0">
                  <c:v>0 hour - keine</c:v>
                </c:pt>
                <c:pt idx="1">
                  <c:v>1 hour - 1 Stunde</c:v>
                </c:pt>
                <c:pt idx="2">
                  <c:v>2 hours - 2 Stunden</c:v>
                </c:pt>
                <c:pt idx="3">
                  <c:v>3 hours - 3 Stunden</c:v>
                </c:pt>
                <c:pt idx="4">
                  <c:v>4 hours - 4 Stunden</c:v>
                </c:pt>
                <c:pt idx="5">
                  <c:v>5 hours - 5 Stunden</c:v>
                </c:pt>
              </c:strCache>
            </c:strRef>
          </c:cat>
          <c:val>
            <c:numRef>
              <c:f>Feuil1!$C$8:$C$13</c:f>
              <c:numCache>
                <c:formatCode>General</c:formatCode>
                <c:ptCount val="6"/>
                <c:pt idx="0">
                  <c:v>5</c:v>
                </c:pt>
                <c:pt idx="1">
                  <c:v>20</c:v>
                </c:pt>
                <c:pt idx="2">
                  <c:v>18</c:v>
                </c:pt>
                <c:pt idx="3">
                  <c:v>15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988608"/>
        <c:axId val="161990144"/>
      </c:barChart>
      <c:catAx>
        <c:axId val="1619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990144"/>
        <c:crosses val="autoZero"/>
        <c:auto val="1"/>
        <c:lblAlgn val="ctr"/>
        <c:lblOffset val="100"/>
        <c:noMultiLvlLbl val="0"/>
      </c:catAx>
      <c:valAx>
        <c:axId val="1619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98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What's your favorite social network? Welches soziale Netzwerk benutzt du am liebsten?</a:t>
            </a:r>
            <a:r>
              <a:rPr lang="fr-FR" sz="1400" b="0" i="0" u="none" strike="noStrike" baseline="0" dirty="0"/>
              <a:t> 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Feuil1!$A$16:$A$21</c:f>
              <c:strCache>
                <c:ptCount val="6"/>
                <c:pt idx="0">
                  <c:v>None-Keins</c:v>
                </c:pt>
                <c:pt idx="1">
                  <c:v>Twitter</c:v>
                </c:pt>
                <c:pt idx="2">
                  <c:v>Youtube</c:v>
                </c:pt>
                <c:pt idx="3">
                  <c:v>Snapchat</c:v>
                </c:pt>
                <c:pt idx="4">
                  <c:v>Facebook</c:v>
                </c:pt>
                <c:pt idx="5">
                  <c:v>Instagram</c:v>
                </c:pt>
              </c:strCache>
            </c:strRef>
          </c:cat>
          <c:val>
            <c:numRef>
              <c:f>Feuil1!$B$16:$B$21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13</c:v>
                </c:pt>
                <c:pt idx="4">
                  <c:v>8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256474190726101"/>
          <c:y val="0.30134259259259299"/>
          <c:w val="0.160768591426072"/>
          <c:h val="0.46875328083989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Do you give your real name or do you remain anonymous?Gibst du deinen wirklichen Namen oder bleibst du anonym ?</a:t>
            </a:r>
            <a:r>
              <a:rPr lang="fr-FR" sz="1400" b="0" i="0" u="none" strike="noStrike" baseline="0" dirty="0"/>
              <a:t> 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Feuil1!$A$24:$A$26</c:f>
              <c:strCache>
                <c:ptCount val="3"/>
                <c:pt idx="0">
                  <c:v>I remain anonymous /Ich bleibe anonym.</c:v>
                </c:pt>
                <c:pt idx="1">
                  <c:v>It depends on the social network / Es hängt von den sozialen Netzwerken ab.</c:v>
                </c:pt>
                <c:pt idx="2">
                  <c:v>I give my real name / Ich gebe meinen wirklichen Namen.</c:v>
                </c:pt>
              </c:strCache>
            </c:strRef>
          </c:cat>
          <c:val>
            <c:numRef>
              <c:f>Feuil1!$B$24:$B$26</c:f>
              <c:numCache>
                <c:formatCode>General</c:formatCode>
                <c:ptCount val="3"/>
                <c:pt idx="0">
                  <c:v>19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20224"/>
        <c:axId val="162424704"/>
      </c:barChart>
      <c:catAx>
        <c:axId val="1624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424704"/>
        <c:crosses val="autoZero"/>
        <c:auto val="1"/>
        <c:lblAlgn val="ctr"/>
        <c:lblOffset val="100"/>
        <c:noMultiLvlLbl val="0"/>
      </c:catAx>
      <c:valAx>
        <c:axId val="16242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42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Why do you use social networks?Wofür verwendest du soziale Netzwerke?</a:t>
            </a:r>
            <a:r>
              <a:rPr lang="fr-FR" sz="1400" b="0" i="0" u="none" strike="noStrike" baseline="0" dirty="0"/>
              <a:t> 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Feuil1!$A$31:$A$37</c:f>
              <c:strCache>
                <c:ptCount val="7"/>
                <c:pt idx="0">
                  <c:v>to learn / um zu lernen</c:v>
                </c:pt>
                <c:pt idx="1">
                  <c:v>to communicate / um zu kommunizieren</c:v>
                </c:pt>
                <c:pt idx="2">
                  <c:v>for friendship / für Freundschaft</c:v>
                </c:pt>
                <c:pt idx="3">
                  <c:v>for entertainment / für Unterhaltung</c:v>
                </c:pt>
                <c:pt idx="4">
                  <c:v>for nothing / für nichts</c:v>
                </c:pt>
                <c:pt idx="5">
                  <c:v>to be famous / um bekannt zu sein</c:v>
                </c:pt>
                <c:pt idx="6">
                  <c:v>because it's trendy / weil es « in » ist.</c:v>
                </c:pt>
              </c:strCache>
            </c:strRef>
          </c:cat>
          <c:val>
            <c:numRef>
              <c:f>Feuil1!$B$31:$B$37</c:f>
              <c:numCache>
                <c:formatCode>General</c:formatCode>
                <c:ptCount val="7"/>
                <c:pt idx="0">
                  <c:v>5</c:v>
                </c:pt>
                <c:pt idx="1">
                  <c:v>25</c:v>
                </c:pt>
                <c:pt idx="2">
                  <c:v>10</c:v>
                </c:pt>
                <c:pt idx="3">
                  <c:v>12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0557632893216595"/>
          <c:y val="0.38947546531302901"/>
          <c:w val="0.29706059481485497"/>
          <c:h val="0.39974899076701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CE642-CEE3-4137-B9CD-260ECEA48E46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4B13-3A02-4340-8E5A-FBB1BE3CB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2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B2A3-40EE-419C-9213-1D064A99DF0C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9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FC1A-BCB5-4EA7-976F-ED2C8F3F3496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8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2006-2EBE-4181-8E0D-FBAEA1388E44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25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04B1-8287-4923-BB3C-D000AB1C0E69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6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592F-3E26-4A1C-B94A-1088C0267181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557F-0EB7-4440-9B30-35F22D2B8709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3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5BEF-877C-42DA-A8E3-FC4C333E46EC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6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0BD-2924-457D-B3B2-EEB5849F3BA2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9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1630-16C9-4F7F-B91E-FB676AF8C6CE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9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BEC5-6542-463F-BE04-4B73F5A3C5C8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39A-4C33-4135-B24B-2F7A2A367A72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E35E-6E90-447F-90C2-FB4E95C70401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7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7BBF-F66C-40D2-9D96-16774021CEE2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032-3E08-48E3-B028-CC3BE5D84041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2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277E-C675-429D-9469-276FE752D8EA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5BB-1DF4-48F6-A062-67725979122F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9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C957-8B92-48B1-AA85-0FD3F7BC9916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owimetmyteacher.wordpress.com/2011/05/10/think-before-you-post-awareness-campaign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ypeform.com/" TargetMode="External"/><Relationship Id="rId13" Type="http://schemas.openxmlformats.org/officeDocument/2006/relationships/image" Target="../media/image48.png"/><Relationship Id="rId3" Type="http://schemas.openxmlformats.org/officeDocument/2006/relationships/hyperlink" Target="https://quizlet.com/" TargetMode="External"/><Relationship Id="rId7" Type="http://schemas.openxmlformats.org/officeDocument/2006/relationships/hyperlink" Target="http://simitator.com/generator/facebook/chat" TargetMode="External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hyperlink" Target="https://framapad.org/" TargetMode="Externa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itator.com/generator/twitter/tweet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://www.presentationmagazine.com/editable-powerpoint-newspapers-407.htm" TargetMode="Externa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hyperlink" Target="https://learningapps.org/" TargetMode="External"/><Relationship Id="rId9" Type="http://schemas.openxmlformats.org/officeDocument/2006/relationships/hyperlink" Target="https://www.classdojo.com/fr-fr/?redirect=true" TargetMode="External"/><Relationship Id="rId1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gEY6V5Xu1Q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www.youtube.com/watch?v=4w4_Hrwh2XI" TargetMode="External"/><Relationship Id="rId7" Type="http://schemas.openxmlformats.org/officeDocument/2006/relationships/hyperlink" Target="https://www.youtube.com/watch?v=wyjd73tUXig" TargetMode="External"/><Relationship Id="rId12" Type="http://schemas.openxmlformats.org/officeDocument/2006/relationships/hyperlink" Target="http://www.stuff.co.nz/life-style/parenting/big-kids/tweens-to-teens/73750741/What-teens-can-learn-from-Essena-O-Neills-social-media-revelation" TargetMode="External"/><Relationship Id="rId2" Type="http://schemas.openxmlformats.org/officeDocument/2006/relationships/hyperlink" Target="https://www.youtube.com/watch?v=lKEHA5RHsa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OHXGNx-E7E" TargetMode="External"/><Relationship Id="rId11" Type="http://schemas.openxmlformats.org/officeDocument/2006/relationships/hyperlink" Target="https://www.youtube.com/watch?v=hqezbib5qpQ" TargetMode="External"/><Relationship Id="rId5" Type="http://schemas.openxmlformats.org/officeDocument/2006/relationships/hyperlink" Target="https://www.youtube.com/watch?v=DwKgg35YbC4" TargetMode="External"/><Relationship Id="rId10" Type="http://schemas.openxmlformats.org/officeDocument/2006/relationships/hyperlink" Target="https://www.youtube.com/watch?v=1TWHsiMYSxw" TargetMode="External"/><Relationship Id="rId4" Type="http://schemas.openxmlformats.org/officeDocument/2006/relationships/hyperlink" Target="https://www.youtube.com/watch?v=Asahg03unyI" TargetMode="External"/><Relationship Id="rId9" Type="http://schemas.openxmlformats.org/officeDocument/2006/relationships/hyperlink" Target="https://www.youtube.com/watch?v=2ZWhOXqRvmo" TargetMode="External"/><Relationship Id="rId1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quietube7.com/v.php/http:/www.youtube.com/watch?v=MHILvEUWiao" TargetMode="External"/><Relationship Id="rId7" Type="http://schemas.openxmlformats.org/officeDocument/2006/relationships/hyperlink" Target="http://www.zerodeconduite.net/" TargetMode="External"/><Relationship Id="rId2" Type="http://schemas.openxmlformats.org/officeDocument/2006/relationships/hyperlink" Target="http://quietube7.com/v.php/http:/www.youtube.com/watch?v=8VVIqRlo7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r.org/" TargetMode="External"/><Relationship Id="rId5" Type="http://schemas.openxmlformats.org/officeDocument/2006/relationships/hyperlink" Target="http://www.edutheque.fr/accueil.html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quietube7.com/v.php/http:/www.youtube.com/watch?v=YumspCUidS8" TargetMode="External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quizlet.com/126315450/socialising-on-social-networks-flash-cards/" TargetMode="External"/><Relationship Id="rId7" Type="http://schemas.openxmlformats.org/officeDocument/2006/relationships/hyperlink" Target="http://learningapps.org/watch?v=pjzfzugga16" TargetMode="External"/><Relationship Id="rId2" Type="http://schemas.openxmlformats.org/officeDocument/2006/relationships/hyperlink" Target="https://quizlet.com/126316336/cyberbullying-and-social-networks-flash-car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watch?v=p32bvfkp316" TargetMode="External"/><Relationship Id="rId5" Type="http://schemas.openxmlformats.org/officeDocument/2006/relationships/hyperlink" Target="https://quizlet.com/123779196/facebook-vokabular-flash-cards/" TargetMode="External"/><Relationship Id="rId4" Type="http://schemas.openxmlformats.org/officeDocument/2006/relationships/hyperlink" Target="https://quizlet.com/126309149/facebook-and-other-social-networks-flash-cards/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ghbeam.com/doc/1G1-292456374.html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4.ac-nancy-metz.fr/interlangue/Langues_et_nouvelles_technologies/Traam_Documents/WS_General_plan_of_an_article.pdf" TargetMode="External"/><Relationship Id="rId7" Type="http://schemas.openxmlformats.org/officeDocument/2006/relationships/hyperlink" Target="http://www.huffingtonpost.co.uk/2014/10/18/x-factor-stephanie-nala-twitter-abuse-trolls-gang_n_6007202.html" TargetMode="External"/><Relationship Id="rId12" Type="http://schemas.openxmlformats.org/officeDocument/2006/relationships/hyperlink" Target="http://www.tivi.de/fernsehen/logo/artikel/43968/index.html" TargetMode="External"/><Relationship Id="rId2" Type="http://schemas.openxmlformats.org/officeDocument/2006/relationships/hyperlink" Target="http://www4.ac-nancy-metz.fr/interlangue/Langues_et_nouvelles_technologies/Traam_Documents/FM_Ecrire_un_article_de_presse.pdf" TargetMode="Externa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resse.com/" TargetMode="External"/><Relationship Id="rId11" Type="http://schemas.openxmlformats.org/officeDocument/2006/relationships/hyperlink" Target="http://www.spiegel.de/schulspiegel/cybermobbing-auf-facebook-schuelerin-erstattet-anzeige-a-853596.html" TargetMode="External"/><Relationship Id="rId5" Type="http://schemas.openxmlformats.org/officeDocument/2006/relationships/hyperlink" Target="http://www.primaryresources.co.uk/english/englishD9.htm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www.dailymail.co.uk/news/article-3043651/Parents-teen-committed-suicide-suffering-vicious-bullying-Facebook-demand-greater-protection-kids-online.html" TargetMode="External"/><Relationship Id="rId4" Type="http://schemas.openxmlformats.org/officeDocument/2006/relationships/hyperlink" Target="http://mrcrammond.com/Writing/writingfun.swf" TargetMode="External"/><Relationship Id="rId9" Type="http://schemas.openxmlformats.org/officeDocument/2006/relationships/hyperlink" Target="http://www.theguardian.com/uk-news/2016/feb/09/internet-trolling-teenagers-online-abuse-hate-cyberbullying" TargetMode="External"/><Relationship Id="rId1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 smtClean="0"/>
              <a:t>Projet inter-établissements</a:t>
            </a:r>
            <a:br>
              <a:rPr lang="fr-FR" sz="2800" dirty="0" smtClean="0"/>
            </a:br>
            <a:r>
              <a:rPr lang="fr-FR" sz="2800" dirty="0" smtClean="0"/>
              <a:t>sur les réseaux sociaux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Anglais-Allemand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2015192">
            <a:off x="4961478" y="382909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EMI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32146">
            <a:off x="1768546" y="1358414"/>
            <a:ext cx="2121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Allemand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342658">
            <a:off x="9429600" y="4124803"/>
            <a:ext cx="1653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Anglais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5763" y="2374279"/>
            <a:ext cx="5828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Soziale Networks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737384">
            <a:off x="6490520" y="1105669"/>
            <a:ext cx="5468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fr-F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criture collaborative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825">
            <a:off x="2089946" y="709938"/>
            <a:ext cx="881855" cy="5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126">
            <a:off x="9380525" y="5002220"/>
            <a:ext cx="881854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8531" y="289260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2693" y="955937"/>
            <a:ext cx="8915400" cy="4659071"/>
          </a:xfrm>
        </p:spPr>
        <p:txBody>
          <a:bodyPr/>
          <a:lstStyle/>
          <a:p>
            <a:r>
              <a:rPr lang="fr-FR" b="1" dirty="0" smtClean="0"/>
              <a:t>Etape 3 </a:t>
            </a:r>
            <a:r>
              <a:rPr lang="fr-FR" dirty="0" smtClean="0"/>
              <a:t>: Réalisation d’un sondage en anglais sur les usages des réseaux sociaux chez les adolescents par une classe de 3</a:t>
            </a:r>
            <a:r>
              <a:rPr lang="fr-FR" baseline="30000" dirty="0" smtClean="0"/>
              <a:t>e</a:t>
            </a:r>
            <a:r>
              <a:rPr lang="fr-FR" dirty="0" smtClean="0"/>
              <a:t> (Neuves-Maisons)</a:t>
            </a:r>
          </a:p>
          <a:p>
            <a:r>
              <a:rPr lang="fr-FR" dirty="0" smtClean="0"/>
              <a:t>Sondage traduit en allemand (4</a:t>
            </a:r>
            <a:r>
              <a:rPr lang="fr-FR" baseline="30000" dirty="0" smtClean="0"/>
              <a:t>e</a:t>
            </a:r>
            <a:r>
              <a:rPr lang="fr-FR" dirty="0" smtClean="0"/>
              <a:t> Bouzonville – 3</a:t>
            </a:r>
            <a:r>
              <a:rPr lang="fr-FR" baseline="30000" dirty="0" smtClean="0"/>
              <a:t>e</a:t>
            </a:r>
            <a:r>
              <a:rPr lang="fr-FR" dirty="0" smtClean="0"/>
              <a:t> Rupt-sur-Moselle)</a:t>
            </a:r>
          </a:p>
          <a:p>
            <a:r>
              <a:rPr lang="fr-FR" dirty="0" smtClean="0"/>
              <a:t>Sondage soumis à tous les élèves (exemples de réponses ci-dessous)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113834"/>
              </p:ext>
            </p:extLst>
          </p:nvPr>
        </p:nvGraphicFramePr>
        <p:xfrm>
          <a:off x="834679" y="2927892"/>
          <a:ext cx="5669152" cy="288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49939"/>
              </p:ext>
            </p:extLst>
          </p:nvPr>
        </p:nvGraphicFramePr>
        <p:xfrm>
          <a:off x="7029717" y="3159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815920" y="3013656"/>
            <a:ext cx="4906851" cy="3039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00927" y="3013656"/>
            <a:ext cx="4906851" cy="3039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39700" y="787782"/>
            <a:ext cx="11718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10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1410" y="340775"/>
            <a:ext cx="8911687" cy="57861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Quelques données sur le sondage réalisé</a:t>
            </a:r>
            <a:endParaRPr lang="fr-FR" sz="28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069299"/>
              </p:ext>
            </p:extLst>
          </p:nvPr>
        </p:nvGraphicFramePr>
        <p:xfrm>
          <a:off x="1853569" y="10496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25890"/>
              </p:ext>
            </p:extLst>
          </p:nvPr>
        </p:nvGraphicFramePr>
        <p:xfrm>
          <a:off x="6561902" y="1113414"/>
          <a:ext cx="4359383" cy="253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890984"/>
              </p:ext>
            </p:extLst>
          </p:nvPr>
        </p:nvGraphicFramePr>
        <p:xfrm>
          <a:off x="3540579" y="4002287"/>
          <a:ext cx="5076499" cy="28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815921" y="953037"/>
            <a:ext cx="4262908" cy="269168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555346" y="946599"/>
            <a:ext cx="4700790" cy="26981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786388" y="3863662"/>
            <a:ext cx="4906851" cy="2846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279400" y="787782"/>
            <a:ext cx="10321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11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4 </a:t>
            </a:r>
            <a:r>
              <a:rPr lang="fr-FR" dirty="0" smtClean="0"/>
              <a:t>: description de chaque réseau social au sein du forum en anglais et en allemand (finalité de chaque réseau)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93" y="1483078"/>
            <a:ext cx="8857645" cy="41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94" y="5613104"/>
            <a:ext cx="8857644" cy="9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9" y="1290639"/>
            <a:ext cx="771390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urence\Documents\_Année 2015-2016\Blénod-2015-2016\images\divers\l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9" y="2647949"/>
            <a:ext cx="828675" cy="9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2900" y="787782"/>
            <a:ext cx="9686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12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5 </a:t>
            </a:r>
            <a:r>
              <a:rPr lang="fr-FR" dirty="0" smtClean="0"/>
              <a:t>: collecte du lexique en lien avec les réseaux sociaux, compilé sous forme de flashcards sonores avec </a:t>
            </a:r>
            <a:r>
              <a:rPr lang="fr-FR" i="1" dirty="0" smtClean="0"/>
              <a:t>Quizlet </a:t>
            </a:r>
            <a:r>
              <a:rPr lang="fr-FR" dirty="0" smtClean="0"/>
              <a:t>(anglais et allemand) et d’exercices interactifs avec l</a:t>
            </a:r>
            <a:r>
              <a:rPr lang="fr-FR" i="1" dirty="0" smtClean="0"/>
              <a:t>earningApps</a:t>
            </a:r>
            <a:r>
              <a:rPr lang="fr-FR" dirty="0" smtClean="0"/>
              <a:t> (allemand)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3" y="2161742"/>
            <a:ext cx="6643980" cy="19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3" y="1776116"/>
            <a:ext cx="6643980" cy="41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3" y="4392588"/>
            <a:ext cx="3841917" cy="173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4" y="1776116"/>
            <a:ext cx="4478685" cy="261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08" y="4585770"/>
            <a:ext cx="4375011" cy="21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90" y="1373041"/>
            <a:ext cx="2207586" cy="44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33" y="4485822"/>
            <a:ext cx="2685626" cy="16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92100" y="787782"/>
            <a:ext cx="10194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13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6 </a:t>
            </a:r>
            <a:r>
              <a:rPr lang="fr-FR" dirty="0" smtClean="0"/>
              <a:t>: Anticipation du thème des dangers des réseaux sociaux avec une image issue d’une campagne de sensibilisation du site cyberprotection.com</a:t>
            </a:r>
          </a:p>
          <a:p>
            <a:pPr lvl="1"/>
            <a:r>
              <a:rPr lang="fr-FR" dirty="0" smtClean="0"/>
              <a:t>Auteur : Christian Witkin</a:t>
            </a:r>
          </a:p>
          <a:p>
            <a:pPr lvl="1"/>
            <a:r>
              <a:rPr lang="fr-FR" dirty="0" smtClean="0"/>
              <a:t>Document trouvé sur « langues en pratiques : Hop into it ! » dirigé par Nathalie Pierret</a:t>
            </a:r>
          </a:p>
          <a:p>
            <a:pPr lvl="1"/>
            <a:r>
              <a:rPr lang="fr-FR" dirty="0">
                <a:hlinkClick r:id="rId2"/>
              </a:rPr>
              <a:t>https://howimetmyteacher.wordpress.com/2011/05/10/think-before-you-post-awareness-campaign-2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81" y="2859110"/>
            <a:ext cx="4910271" cy="383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6715" y="3322748"/>
            <a:ext cx="4146998" cy="2511380"/>
          </a:xfrm>
          <a:prstGeom prst="wedgeRectCallout">
            <a:avLst>
              <a:gd name="adj1" fmla="val -23939"/>
              <a:gd name="adj2" fmla="val 48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seul groupe d’élèves possède l’image (10 min de préparation) et doit la décrire pour permettre aux camarades de dessiner ce qu’ils comprennent</a:t>
            </a:r>
            <a:endParaRPr lang="fr-FR" dirty="0"/>
          </a:p>
        </p:txBody>
      </p:sp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38" y="2836099"/>
            <a:ext cx="806506" cy="9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aurence\Documents\_Année 2015-2016\Blénod-2015-2016\images\divers\p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0" y="1347789"/>
            <a:ext cx="103346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42900" y="787782"/>
            <a:ext cx="9686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14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7 </a:t>
            </a:r>
            <a:r>
              <a:rPr lang="fr-FR" dirty="0" smtClean="0"/>
              <a:t>: Visionnage de vidéos en anglais ou en allemand sur les dangers des réseaux sociaux</a:t>
            </a:r>
          </a:p>
          <a:p>
            <a:pPr lvl="1"/>
            <a:r>
              <a:rPr lang="fr-FR" dirty="0" smtClean="0"/>
              <a:t>Chaque groupe travaille sur une vidéo différente qu’il doit ensuite présenter oralement au reste de la classe (liste des liens vers les vidéos en diapositives 27 et 28)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10" y="2010849"/>
            <a:ext cx="3851705" cy="21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11" y="1977109"/>
            <a:ext cx="3952808" cy="22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32" y="4359433"/>
            <a:ext cx="3856483" cy="216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34" y="4359433"/>
            <a:ext cx="3887561" cy="23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Laurence\Documents\_Année 2015-2016\Blénod-2015-2016\images\divers\c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9" y="1332986"/>
            <a:ext cx="811211" cy="8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ce\Documents\_Année 2015-2016\Blénod-2015-2016\images\divers\po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11" y="1777107"/>
            <a:ext cx="1007726" cy="7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54000" y="787782"/>
            <a:ext cx="10575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15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8 </a:t>
            </a:r>
            <a:r>
              <a:rPr lang="fr-FR" dirty="0" smtClean="0"/>
              <a:t>: Compréhension écrite d’un article de journal authentique traitant d’un fait divers en rapport avec les dangers des réseaux sociaux</a:t>
            </a:r>
          </a:p>
          <a:p>
            <a:pPr lvl="1"/>
            <a:r>
              <a:rPr lang="fr-FR" dirty="0" smtClean="0"/>
              <a:t>Méthodologie pour écrire un article de presse : organisation, structure (voir bibliographie diapositive 30)</a:t>
            </a:r>
          </a:p>
          <a:p>
            <a:pPr lvl="1"/>
            <a:r>
              <a:rPr lang="fr-FR" dirty="0" smtClean="0"/>
              <a:t>Travail sur l’utilisation du passif dans les articles de presses en anglais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38" y="2543173"/>
            <a:ext cx="5795067" cy="39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9290" y="2543173"/>
            <a:ext cx="4572000" cy="198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Utilisation de documents (collège)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Écrire un article de presse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General plan of an article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Source 1 : </a:t>
            </a:r>
            <a:r>
              <a:rPr lang="fr-FR" i="1" dirty="0" smtClean="0"/>
              <a:t>Daily Mail (</a:t>
            </a:r>
            <a:r>
              <a:rPr lang="fr-FR" i="1" dirty="0" err="1" smtClean="0"/>
              <a:t>rise</a:t>
            </a:r>
            <a:r>
              <a:rPr lang="fr-FR" i="1" dirty="0" smtClean="0"/>
              <a:t> of the </a:t>
            </a:r>
            <a:r>
              <a:rPr lang="fr-FR" i="1" dirty="0" err="1" smtClean="0"/>
              <a:t>sick</a:t>
            </a:r>
            <a:r>
              <a:rPr lang="fr-FR" i="1" dirty="0" smtClean="0"/>
              <a:t> internet trolls)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Source 2 : </a:t>
            </a:r>
            <a:r>
              <a:rPr lang="fr-FR" i="1" dirty="0" err="1" smtClean="0"/>
              <a:t>Huffington</a:t>
            </a:r>
            <a:r>
              <a:rPr lang="fr-FR" i="1" dirty="0" smtClean="0"/>
              <a:t> post </a:t>
            </a:r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99290" y="4709464"/>
            <a:ext cx="4572000" cy="1553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63594" y="4786008"/>
            <a:ext cx="4507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7 articles utilisés en lycée (accès via l’Université de Lorraine)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Europresse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New York Times</a:t>
            </a:r>
          </a:p>
          <a:p>
            <a:r>
              <a:rPr lang="fr-FR" i="1" dirty="0" err="1" smtClean="0">
                <a:solidFill>
                  <a:schemeClr val="bg1"/>
                </a:solidFill>
              </a:rPr>
              <a:t>NewStatema</a:t>
            </a:r>
            <a:r>
              <a:rPr lang="fr-FR" i="1" dirty="0" err="1">
                <a:solidFill>
                  <a:schemeClr val="bg1"/>
                </a:solidFill>
              </a:rPr>
              <a:t>n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Laurence\Documents\_Année 2015-2016\Blénod-2015-2016\images\divers\l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0" y="1289050"/>
            <a:ext cx="790575" cy="9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787782"/>
            <a:ext cx="13115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16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9 </a:t>
            </a:r>
            <a:r>
              <a:rPr lang="fr-FR" dirty="0" smtClean="0"/>
              <a:t>: Début de la rédaction de la partie 1 des articles :</a:t>
            </a:r>
          </a:p>
          <a:p>
            <a:pPr lvl="1"/>
            <a:r>
              <a:rPr lang="fr-FR" dirty="0" smtClean="0"/>
              <a:t>Chaque groupe doit inventer le début d’un article (qui sera ensuite poursuivi par un autre groupe)</a:t>
            </a:r>
            <a:endParaRPr lang="fr-F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16" y="1861063"/>
            <a:ext cx="10556002" cy="47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02102"/>
            <a:ext cx="795337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92100" y="787782"/>
            <a:ext cx="10194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17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9 </a:t>
            </a:r>
            <a:r>
              <a:rPr lang="fr-FR" dirty="0" smtClean="0"/>
              <a:t>: Répartition des tâches en groupe 1 et groupe 2 (issus de classes différentes)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19" y="1512319"/>
            <a:ext cx="7897498" cy="51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2281" y="2550017"/>
            <a:ext cx="2343955" cy="875763"/>
          </a:xfrm>
          <a:prstGeom prst="wedgeRectCallout">
            <a:avLst>
              <a:gd name="adj1" fmla="val -20833"/>
              <a:gd name="adj2" fmla="val 4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Partie 1 : 1 heure</a:t>
            </a:r>
          </a:p>
          <a:p>
            <a:r>
              <a:rPr lang="fr-FR" dirty="0" smtClean="0"/>
              <a:t>Partie 2 : 2 heures</a:t>
            </a:r>
            <a:endParaRPr lang="fr-FR" dirty="0"/>
          </a:p>
        </p:txBody>
      </p:sp>
      <p:pic>
        <p:nvPicPr>
          <p:cNvPr id="6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02102"/>
            <a:ext cx="795337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0200" y="787782"/>
            <a:ext cx="9813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18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10 </a:t>
            </a:r>
            <a:r>
              <a:rPr lang="fr-FR" dirty="0" smtClean="0"/>
              <a:t>: Rédaction de la 2e partie de l’article avec mise en page après échanges des productions (auto-correction entre groupes et conseils prodigués par les professeurs mais erreurs acceptées)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0" y="1992670"/>
            <a:ext cx="5830974" cy="43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04" y="2095701"/>
            <a:ext cx="5989336" cy="43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342658">
            <a:off x="10305181" y="292641"/>
            <a:ext cx="1653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Anglais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563" y="1481070"/>
            <a:ext cx="4237150" cy="51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Exemples de productions en anglais</a:t>
            </a:r>
            <a:endParaRPr lang="fr-FR" dirty="0"/>
          </a:p>
        </p:txBody>
      </p:sp>
      <p:pic>
        <p:nvPicPr>
          <p:cNvPr id="9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02102"/>
            <a:ext cx="795337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3864" y="787782"/>
            <a:ext cx="887716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19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7770" y="289259"/>
            <a:ext cx="8911687" cy="676656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378039"/>
            <a:ext cx="8915400" cy="4533183"/>
          </a:xfrm>
        </p:spPr>
        <p:txBody>
          <a:bodyPr/>
          <a:lstStyle/>
          <a:p>
            <a:r>
              <a:rPr lang="fr-FR" sz="2400" dirty="0" smtClean="0"/>
              <a:t>Objectifs de la séquence</a:t>
            </a:r>
          </a:p>
          <a:p>
            <a:r>
              <a:rPr lang="fr-FR" sz="2400" dirty="0" smtClean="0"/>
              <a:t>Présentation des partenaires</a:t>
            </a:r>
          </a:p>
          <a:p>
            <a:r>
              <a:rPr lang="fr-FR" sz="2400" dirty="0" smtClean="0"/>
              <a:t>Outils de communication utilisés</a:t>
            </a:r>
          </a:p>
          <a:p>
            <a:r>
              <a:rPr lang="fr-FR" sz="2400" dirty="0" smtClean="0"/>
              <a:t>Déroulé de la séquence (10 étapes)</a:t>
            </a:r>
          </a:p>
          <a:p>
            <a:r>
              <a:rPr lang="fr-FR" sz="2400" dirty="0" smtClean="0"/>
              <a:t>Gestion du travail en groupe</a:t>
            </a:r>
          </a:p>
          <a:p>
            <a:r>
              <a:rPr lang="fr-FR" sz="2400" dirty="0" smtClean="0"/>
              <a:t>Evaluation</a:t>
            </a:r>
          </a:p>
          <a:p>
            <a:r>
              <a:rPr lang="fr-FR" sz="2400" dirty="0" smtClean="0"/>
              <a:t>Outils et services numériques utilisés</a:t>
            </a:r>
          </a:p>
          <a:p>
            <a:r>
              <a:rPr lang="fr-FR" sz="2400" dirty="0" smtClean="0"/>
              <a:t>Bilan</a:t>
            </a:r>
          </a:p>
          <a:p>
            <a:r>
              <a:rPr lang="fr-FR" sz="2400" dirty="0" err="1" smtClean="0"/>
              <a:t>Sitographie</a:t>
            </a:r>
            <a:r>
              <a:rPr lang="fr-FR" sz="2400" dirty="0" smtClean="0"/>
              <a:t> 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10 </a:t>
            </a:r>
            <a:r>
              <a:rPr lang="fr-FR" dirty="0" smtClean="0"/>
              <a:t>: Rédaction de la 2e partie de l’article avec mise en page après échanges des productions (auto-correction entre groupes et conseils prodigués par les professeurs mais erreurs acceptées)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8" y="2170090"/>
            <a:ext cx="5796379" cy="39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59" y="2170090"/>
            <a:ext cx="5600298" cy="40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6563" y="1481070"/>
            <a:ext cx="4237150" cy="51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Exemples de productions en anglais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rot="1342658">
            <a:off x="10305181" y="343892"/>
            <a:ext cx="1653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Anglais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02102"/>
            <a:ext cx="795337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69518" y="787782"/>
            <a:ext cx="104206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20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10 </a:t>
            </a:r>
            <a:r>
              <a:rPr lang="fr-FR" dirty="0" smtClean="0"/>
              <a:t>: Rédaction de la 2e partie de l’article avec mise en page après échanges des productions (auto-correction entre groupes et conseils prodigués par les professeurs mais erreurs acceptées)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276563" y="1481070"/>
            <a:ext cx="4237150" cy="51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Exemples de productions en allemand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622609">
            <a:off x="9882235" y="263517"/>
            <a:ext cx="2121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Allemand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1" y="2268183"/>
            <a:ext cx="5588000" cy="41529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98" y="2268183"/>
            <a:ext cx="5619750" cy="4171950"/>
          </a:xfrm>
          <a:prstGeom prst="rect">
            <a:avLst/>
          </a:prstGeom>
        </p:spPr>
      </p:pic>
      <p:pic>
        <p:nvPicPr>
          <p:cNvPr id="9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02102"/>
            <a:ext cx="795337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7500" y="787782"/>
            <a:ext cx="9940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21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10" y="736996"/>
            <a:ext cx="9826021" cy="4659071"/>
          </a:xfrm>
        </p:spPr>
        <p:txBody>
          <a:bodyPr/>
          <a:lstStyle/>
          <a:p>
            <a:r>
              <a:rPr lang="fr-FR" b="1" dirty="0" smtClean="0"/>
              <a:t>Etape 10 </a:t>
            </a:r>
            <a:r>
              <a:rPr lang="fr-FR" dirty="0" smtClean="0"/>
              <a:t>: Rédaction de la 2e partie de l’article avec mise en page après échanges des productions (auto-correction entre groupes et conseils prodigués par les professeurs mais erreurs acceptées)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276563" y="1481070"/>
            <a:ext cx="4237150" cy="51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Exemples de productions en allemand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622609">
            <a:off x="9882235" y="263517"/>
            <a:ext cx="2121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Allemand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73" y="2276475"/>
            <a:ext cx="5480050" cy="413385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31" y="2244725"/>
            <a:ext cx="5562600" cy="4165600"/>
          </a:xfrm>
          <a:prstGeom prst="rect">
            <a:avLst/>
          </a:prstGeom>
        </p:spPr>
      </p:pic>
      <p:pic>
        <p:nvPicPr>
          <p:cNvPr id="9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02102"/>
            <a:ext cx="795337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54000" y="787782"/>
            <a:ext cx="10575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22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528" y="108955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Gestion du travail en groupe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946" y="775633"/>
            <a:ext cx="9826021" cy="5766835"/>
          </a:xfrm>
        </p:spPr>
        <p:txBody>
          <a:bodyPr/>
          <a:lstStyle/>
          <a:p>
            <a:r>
              <a:rPr lang="fr-FR" dirty="0" smtClean="0"/>
              <a:t>Attribution de rôles différents aux élèves dans les trinômes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Utilisation de </a:t>
            </a:r>
            <a:r>
              <a:rPr lang="fr-FR" b="1" dirty="0" smtClean="0"/>
              <a:t>ClassDojo</a:t>
            </a:r>
            <a:r>
              <a:rPr lang="fr-FR" dirty="0" smtClean="0"/>
              <a:t> pour gérer le travail de groupe (et s’assurer des échanges en anglais entre élèves) : paramétrages personnels des critères pour l’attribution de points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63" y="1169765"/>
            <a:ext cx="6464322" cy="30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89988" y="1877503"/>
            <a:ext cx="2485624" cy="1092786"/>
          </a:xfrm>
          <a:prstGeom prst="wedgeRectCallout">
            <a:avLst>
              <a:gd name="adj1" fmla="val -63838"/>
              <a:gd name="adj2" fmla="val 64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Explique oralement le fruit du travail du groupe à chaque fin de séance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342163" y="1390917"/>
            <a:ext cx="2286000" cy="1143408"/>
          </a:xfrm>
          <a:prstGeom prst="wedgeRectCallout">
            <a:avLst>
              <a:gd name="adj1" fmla="val 166672"/>
              <a:gd name="adj2" fmla="val 81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Rédige, responsable de ce qui est publié dans le groupe de travail de l’ENT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342163" y="2970288"/>
            <a:ext cx="2228918" cy="859469"/>
          </a:xfrm>
          <a:prstGeom prst="wedgeRectCallout">
            <a:avLst>
              <a:gd name="adj1" fmla="val 67204"/>
              <a:gd name="adj2" fmla="val -2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Fait les recherches, organise, gère le temps </a:t>
            </a:r>
            <a:endParaRPr lang="fr-F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63" y="5382277"/>
            <a:ext cx="5713793" cy="13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4" y="4648134"/>
            <a:ext cx="1266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34" y="5001179"/>
            <a:ext cx="1964966" cy="9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09" y="5977138"/>
            <a:ext cx="1776017" cy="8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Laurence\Documents\_Année 2015-2016\Blénod-2015-2016\images\divers\po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96" y="5308332"/>
            <a:ext cx="939553" cy="11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42164" y="787782"/>
            <a:ext cx="969416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23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8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Evaluation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300766"/>
            <a:ext cx="8915400" cy="4610456"/>
          </a:xfrm>
        </p:spPr>
        <p:txBody>
          <a:bodyPr/>
          <a:lstStyle/>
          <a:p>
            <a:r>
              <a:rPr lang="fr-FR" dirty="0" smtClean="0"/>
              <a:t>Note d’investissement au sein du groupe (ClassDojo)</a:t>
            </a:r>
          </a:p>
          <a:p>
            <a:r>
              <a:rPr lang="fr-FR" dirty="0" smtClean="0"/>
              <a:t>Notes d’expression écrite pour la rédaction de la 2</a:t>
            </a:r>
            <a:r>
              <a:rPr lang="fr-FR" baseline="30000" dirty="0" smtClean="0"/>
              <a:t>e</a:t>
            </a:r>
            <a:r>
              <a:rPr lang="fr-FR" dirty="0" smtClean="0"/>
              <a:t> partie de l’article et sa mise en forme</a:t>
            </a: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29" y="2592274"/>
            <a:ext cx="9064738" cy="36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274098"/>
            <a:ext cx="858837" cy="12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31800" y="787782"/>
            <a:ext cx="8797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24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9134" y="263501"/>
            <a:ext cx="8911687" cy="7281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Outils et services numériques utilisés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6783" y="1193442"/>
            <a:ext cx="8915400" cy="4649542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ENT</a:t>
            </a:r>
            <a:r>
              <a:rPr lang="fr-FR" dirty="0" smtClean="0"/>
              <a:t> : groupe de travail, forum, liens, annonces et dépôt/récupération de documents</a:t>
            </a:r>
          </a:p>
          <a:p>
            <a:r>
              <a:rPr lang="fr-FR" dirty="0" smtClean="0">
                <a:hlinkClick r:id="rId2"/>
              </a:rPr>
              <a:t>Framapad</a:t>
            </a:r>
            <a:r>
              <a:rPr lang="fr-FR" dirty="0" smtClean="0"/>
              <a:t> pour écrire à plusieurs sur un même document en même temps (+ fonction messagerie instantanée)</a:t>
            </a:r>
          </a:p>
          <a:p>
            <a:r>
              <a:rPr lang="fr-FR" dirty="0" smtClean="0">
                <a:hlinkClick r:id="rId3"/>
              </a:rPr>
              <a:t>Quizlet</a:t>
            </a:r>
            <a:r>
              <a:rPr lang="fr-FR" dirty="0" smtClean="0"/>
              <a:t> (générateur de listes de vocabulaire avec mots prononcés et 6 types d’exercices interactifs générés automatiquement)</a:t>
            </a:r>
          </a:p>
          <a:p>
            <a:r>
              <a:rPr lang="fr-FR" dirty="0" smtClean="0">
                <a:hlinkClick r:id="rId4"/>
              </a:rPr>
              <a:t>LearningApps</a:t>
            </a:r>
            <a:endParaRPr lang="fr-FR" dirty="0" smtClean="0"/>
          </a:p>
          <a:p>
            <a:r>
              <a:rPr lang="fr-FR" dirty="0" smtClean="0"/>
              <a:t>Vidéos sur YouTube (diapositive 26)</a:t>
            </a:r>
          </a:p>
          <a:p>
            <a:r>
              <a:rPr lang="fr-FR" dirty="0" smtClean="0">
                <a:hlinkClick r:id="rId5"/>
              </a:rPr>
              <a:t>Modèles d’articles </a:t>
            </a:r>
            <a:r>
              <a:rPr lang="fr-FR" dirty="0" smtClean="0"/>
              <a:t>pour la mise en page trouvés en ligne</a:t>
            </a:r>
          </a:p>
          <a:p>
            <a:r>
              <a:rPr lang="fr-FR" dirty="0" smtClean="0">
                <a:hlinkClick r:id="rId6"/>
              </a:rPr>
              <a:t>Fake Twitter Generator </a:t>
            </a:r>
            <a:r>
              <a:rPr lang="fr-FR" dirty="0" smtClean="0"/>
              <a:t>et </a:t>
            </a:r>
            <a:r>
              <a:rPr lang="fr-FR" dirty="0" smtClean="0">
                <a:hlinkClick r:id="rId7"/>
              </a:rPr>
              <a:t>Fake Facebook Chat </a:t>
            </a:r>
            <a:r>
              <a:rPr lang="fr-FR" dirty="0">
                <a:hlinkClick r:id="rId7"/>
              </a:rPr>
              <a:t>G</a:t>
            </a:r>
            <a:r>
              <a:rPr lang="fr-FR" dirty="0" smtClean="0">
                <a:hlinkClick r:id="rId7"/>
              </a:rPr>
              <a:t>enerator </a:t>
            </a:r>
            <a:r>
              <a:rPr lang="fr-FR" dirty="0" smtClean="0"/>
              <a:t>pour la création de faux tweets ou commentaires (annonces des professeurs)</a:t>
            </a:r>
          </a:p>
          <a:p>
            <a:r>
              <a:rPr lang="fr-FR" dirty="0" err="1" smtClean="0">
                <a:hlinkClick r:id="rId8"/>
              </a:rPr>
              <a:t>Typeform</a:t>
            </a:r>
            <a:r>
              <a:rPr lang="fr-FR" dirty="0" smtClean="0"/>
              <a:t> pour la réalisation du sondage</a:t>
            </a:r>
          </a:p>
          <a:p>
            <a:r>
              <a:rPr lang="fr-FR" dirty="0" err="1" smtClean="0">
                <a:hlinkClick r:id="rId9"/>
              </a:rPr>
              <a:t>ClassDojo</a:t>
            </a:r>
            <a:r>
              <a:rPr lang="fr-FR" dirty="0" smtClean="0"/>
              <a:t> : gestion du travail en groupe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70" y="5958669"/>
            <a:ext cx="7286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5935649"/>
            <a:ext cx="784226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5905303"/>
            <a:ext cx="1625600" cy="6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075309"/>
            <a:ext cx="1778000" cy="5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12625"/>
            <a:ext cx="876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91" y="5533229"/>
            <a:ext cx="10477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5" y="5935221"/>
            <a:ext cx="1704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89" y="5613283"/>
            <a:ext cx="1409240" cy="10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92100" y="787782"/>
            <a:ext cx="10194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25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039134" y="263501"/>
            <a:ext cx="8911687" cy="728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 smtClean="0"/>
              <a:t>Bilan du projet</a:t>
            </a:r>
            <a:endParaRPr lang="fr-FR" sz="32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76412" y="991673"/>
            <a:ext cx="9463088" cy="5428735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Difficultés rencontrées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Manque de motivation pour la rédaction pour certains groupes d’élèves (manque d’imagination)</a:t>
            </a:r>
          </a:p>
          <a:p>
            <a:pPr lvl="1"/>
            <a:r>
              <a:rPr lang="fr-FR" dirty="0" smtClean="0"/>
              <a:t>Difficulté à gérer le temps et la concertation entre 5 établissements</a:t>
            </a:r>
          </a:p>
          <a:p>
            <a:pPr lvl="1"/>
            <a:r>
              <a:rPr lang="fr-FR" dirty="0" smtClean="0"/>
              <a:t>Projet souvent en parallèle anglais / allemand (et non en interaction)</a:t>
            </a:r>
          </a:p>
          <a:p>
            <a:pPr lvl="1"/>
            <a:r>
              <a:rPr lang="fr-FR" dirty="0" smtClean="0"/>
              <a:t>Différence d’équipement numérique entre les différents établissements</a:t>
            </a:r>
          </a:p>
          <a:p>
            <a:endParaRPr lang="fr-FR" dirty="0"/>
          </a:p>
          <a:p>
            <a:r>
              <a:rPr lang="fr-FR" b="1" dirty="0" smtClean="0"/>
              <a:t>Points positifs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Thème sur les réseaux sociaux porteur et motivant pour les élèves</a:t>
            </a:r>
          </a:p>
          <a:p>
            <a:pPr lvl="1"/>
            <a:r>
              <a:rPr lang="fr-FR" dirty="0" smtClean="0"/>
              <a:t>Projet ayant permis de :</a:t>
            </a:r>
          </a:p>
          <a:p>
            <a:pPr lvl="2"/>
            <a:r>
              <a:rPr lang="fr-FR" dirty="0" smtClean="0"/>
              <a:t> développer l’esprit critique des élèves</a:t>
            </a:r>
          </a:p>
          <a:p>
            <a:pPr lvl="2"/>
            <a:r>
              <a:rPr lang="fr-FR" dirty="0"/>
              <a:t>d</a:t>
            </a:r>
            <a:r>
              <a:rPr lang="fr-FR" dirty="0" smtClean="0"/>
              <a:t>’apprendre aux élèves à travailler en groupe</a:t>
            </a:r>
          </a:p>
          <a:p>
            <a:pPr lvl="1"/>
            <a:r>
              <a:rPr lang="fr-FR" dirty="0" smtClean="0"/>
              <a:t>Usage pertinent du numérique pour le sondage et la communication à distance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Points à améliorer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Besoin de plus d’interaction  et d’échanges entre les élèves à distance  (pour créer de vraies situations de communication) voire en direct (visioconférence)</a:t>
            </a:r>
          </a:p>
          <a:p>
            <a:pPr lvl="1"/>
            <a:r>
              <a:rPr lang="fr-FR" dirty="0" smtClean="0"/>
              <a:t>Privilégier les activités langagières orales 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55600" y="787782"/>
            <a:ext cx="9559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26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5624" y="269651"/>
            <a:ext cx="8911687" cy="56213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Bibliographie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1177" y="870426"/>
            <a:ext cx="9632839" cy="5749315"/>
          </a:xfrm>
          <a:noFill/>
        </p:spPr>
        <p:txBody>
          <a:bodyPr>
            <a:normAutofit/>
          </a:bodyPr>
          <a:lstStyle/>
          <a:p>
            <a:r>
              <a:rPr lang="fr-FR" dirty="0" smtClean="0"/>
              <a:t>Vidéos de prévention sur les dangers des réseaux sociaux :</a:t>
            </a:r>
          </a:p>
          <a:p>
            <a:pPr lvl="1"/>
            <a:r>
              <a:rPr lang="fr-FR" dirty="0" smtClean="0"/>
              <a:t>En anglais :</a:t>
            </a:r>
          </a:p>
          <a:p>
            <a:pPr lvl="2"/>
            <a:r>
              <a:rPr lang="fr-FR" dirty="0" smtClean="0">
                <a:hlinkClick r:id="rId2"/>
              </a:rPr>
              <a:t>How to become a good medium!</a:t>
            </a:r>
            <a:endParaRPr lang="fr-FR" dirty="0" smtClean="0"/>
          </a:p>
          <a:p>
            <a:pPr lvl="2"/>
            <a:r>
              <a:rPr lang="fr-FR" dirty="0" smtClean="0">
                <a:hlinkClick r:id="rId2"/>
              </a:rPr>
              <a:t>Little </a:t>
            </a:r>
            <a:r>
              <a:rPr lang="fr-FR" dirty="0">
                <a:hlinkClick r:id="rId2"/>
              </a:rPr>
              <a:t>R</a:t>
            </a:r>
            <a:r>
              <a:rPr lang="fr-FR" dirty="0" smtClean="0">
                <a:hlinkClick r:id="rId2"/>
              </a:rPr>
              <a:t>ed </a:t>
            </a:r>
            <a:r>
              <a:rPr lang="fr-FR" dirty="0">
                <a:hlinkClick r:id="rId2"/>
              </a:rPr>
              <a:t>R</a:t>
            </a:r>
            <a:r>
              <a:rPr lang="fr-FR" dirty="0" smtClean="0">
                <a:hlinkClick r:id="rId2"/>
              </a:rPr>
              <a:t>iding Mood</a:t>
            </a:r>
            <a:endParaRPr lang="fr-FR" dirty="0" smtClean="0"/>
          </a:p>
          <a:p>
            <a:pPr lvl="2"/>
            <a:r>
              <a:rPr lang="fr-FR" dirty="0" smtClean="0">
                <a:hlinkClick r:id="rId3"/>
              </a:rPr>
              <a:t>Think before you post (</a:t>
            </a:r>
            <a:r>
              <a:rPr lang="fr-FR" dirty="0">
                <a:hlinkClick r:id="rId3"/>
              </a:rPr>
              <a:t>S</a:t>
            </a:r>
            <a:r>
              <a:rPr lang="fr-FR" dirty="0" smtClean="0">
                <a:hlinkClick r:id="rId3"/>
              </a:rPr>
              <a:t>arah)</a:t>
            </a:r>
            <a:endParaRPr lang="fr-FR" dirty="0" smtClean="0"/>
          </a:p>
          <a:p>
            <a:pPr lvl="2"/>
            <a:r>
              <a:rPr lang="fr-FR" dirty="0" smtClean="0">
                <a:hlinkClick r:id="rId4"/>
              </a:rPr>
              <a:t>Think before you post </a:t>
            </a:r>
            <a:r>
              <a:rPr lang="fr-FR" dirty="0" smtClean="0"/>
              <a:t>(video 2)</a:t>
            </a:r>
          </a:p>
          <a:p>
            <a:pPr lvl="2"/>
            <a:r>
              <a:rPr lang="fr-FR" dirty="0" smtClean="0">
                <a:hlinkClick r:id="rId5"/>
              </a:rPr>
              <a:t>Megan’s story</a:t>
            </a:r>
            <a:endParaRPr lang="fr-FR" dirty="0" smtClean="0"/>
          </a:p>
          <a:p>
            <a:pPr lvl="2"/>
            <a:r>
              <a:rPr lang="fr-FR" dirty="0" smtClean="0">
                <a:hlinkClick r:id="rId6"/>
              </a:rPr>
              <a:t>My story : struggling, bullying, suicide, self-harm</a:t>
            </a:r>
            <a:endParaRPr lang="fr-FR" dirty="0" smtClean="0"/>
          </a:p>
          <a:p>
            <a:pPr lvl="2"/>
            <a:r>
              <a:rPr lang="fr-FR" dirty="0" smtClean="0">
                <a:hlinkClick r:id="rId7"/>
              </a:rPr>
              <a:t>Oversharing : think before you post </a:t>
            </a:r>
            <a:r>
              <a:rPr lang="fr-FR" dirty="0" smtClean="0"/>
              <a:t>(rap song)</a:t>
            </a:r>
          </a:p>
          <a:p>
            <a:pPr lvl="2"/>
            <a:r>
              <a:rPr lang="fr-FR" dirty="0" smtClean="0">
                <a:hlinkClick r:id="rId8"/>
              </a:rPr>
              <a:t>10 questions you should ask before posting something online</a:t>
            </a:r>
            <a:endParaRPr lang="fr-FR" dirty="0" smtClean="0"/>
          </a:p>
          <a:p>
            <a:pPr lvl="2"/>
            <a:r>
              <a:rPr lang="fr-FR" dirty="0" smtClean="0">
                <a:hlinkClick r:id="rId9"/>
              </a:rPr>
              <a:t>Woman jailed over facebook ‘poke’</a:t>
            </a:r>
            <a:endParaRPr lang="fr-FR" dirty="0" smtClean="0"/>
          </a:p>
          <a:p>
            <a:pPr lvl="2"/>
            <a:r>
              <a:rPr lang="fr-FR" dirty="0" smtClean="0">
                <a:hlinkClick r:id="rId10"/>
              </a:rPr>
              <a:t>Think time : teens and Social networks</a:t>
            </a:r>
            <a:endParaRPr lang="fr-FR" dirty="0" smtClean="0"/>
          </a:p>
          <a:p>
            <a:pPr lvl="2"/>
            <a:r>
              <a:rPr lang="fr-FR" dirty="0" smtClean="0">
                <a:hlinkClick r:id="rId11"/>
              </a:rPr>
              <a:t>Dos and don’ts when using social networks</a:t>
            </a:r>
            <a:endParaRPr lang="fr-FR" dirty="0" smtClean="0"/>
          </a:p>
          <a:p>
            <a:pPr lvl="2"/>
            <a:r>
              <a:rPr lang="fr-FR" dirty="0" smtClean="0">
                <a:hlinkClick r:id="rId12"/>
              </a:rPr>
              <a:t>What teens can learn from Essena O’Neill’s social media revelation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46" y="1306992"/>
            <a:ext cx="881854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Laurence\Documents\_Année 2015-2016\Blénod-2015-2016\images\divers\c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46" y="2035175"/>
            <a:ext cx="906019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1000" y="787782"/>
            <a:ext cx="9305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27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5624" y="269651"/>
            <a:ext cx="8911687" cy="562139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Sitographie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6577" y="1219285"/>
            <a:ext cx="9632839" cy="4996974"/>
          </a:xfrm>
          <a:noFill/>
        </p:spPr>
        <p:txBody>
          <a:bodyPr>
            <a:normAutofit/>
          </a:bodyPr>
          <a:lstStyle/>
          <a:p>
            <a:r>
              <a:rPr lang="fr-FR" dirty="0" smtClean="0"/>
              <a:t>Vidéos de prévention sur les dangers des réseaux sociaux :</a:t>
            </a:r>
          </a:p>
          <a:p>
            <a:pPr lvl="1"/>
            <a:r>
              <a:rPr lang="fr-FR" dirty="0" smtClean="0"/>
              <a:t>En allemand :</a:t>
            </a:r>
          </a:p>
          <a:p>
            <a:pPr lvl="2"/>
            <a:r>
              <a:rPr lang="fr-FR" dirty="0" err="1">
                <a:hlinkClick r:id="rId2"/>
              </a:rPr>
              <a:t>Gefahren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sozialer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Netzwerke</a:t>
            </a:r>
            <a:endParaRPr lang="fr-FR" dirty="0"/>
          </a:p>
          <a:p>
            <a:pPr lvl="2"/>
            <a:r>
              <a:rPr lang="fr-FR" dirty="0" err="1">
                <a:hlinkClick r:id="rId3"/>
              </a:rPr>
              <a:t>Wo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ist</a:t>
            </a:r>
            <a:r>
              <a:rPr lang="fr-FR" dirty="0">
                <a:hlinkClick r:id="rId3"/>
              </a:rPr>
              <a:t> Klaus ?</a:t>
            </a:r>
            <a:endParaRPr lang="fr-FR" dirty="0"/>
          </a:p>
          <a:p>
            <a:pPr lvl="2"/>
            <a:r>
              <a:rPr lang="fr-FR" dirty="0" err="1">
                <a:hlinkClick r:id="rId4"/>
              </a:rPr>
              <a:t>Knallerfrauen</a:t>
            </a:r>
            <a:r>
              <a:rPr lang="fr-FR" dirty="0">
                <a:hlinkClick r:id="rId4"/>
              </a:rPr>
              <a:t> – </a:t>
            </a:r>
            <a:r>
              <a:rPr lang="fr-FR" dirty="0" err="1">
                <a:hlinkClick r:id="rId4"/>
              </a:rPr>
              <a:t>facebook</a:t>
            </a:r>
            <a:r>
              <a:rPr lang="fr-FR" dirty="0">
                <a:hlinkClick r:id="rId4"/>
              </a:rPr>
              <a:t>- </a:t>
            </a:r>
            <a:r>
              <a:rPr lang="fr-FR" dirty="0" err="1">
                <a:hlinkClick r:id="rId4"/>
              </a:rPr>
              <a:t>Pinnwand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en-US" dirty="0" err="1" smtClean="0"/>
              <a:t>Vidéos</a:t>
            </a:r>
            <a:r>
              <a:rPr lang="en-US" dirty="0" smtClean="0"/>
              <a:t> disponibles sur </a:t>
            </a:r>
            <a:r>
              <a:rPr lang="en-US" b="1" dirty="0" smtClean="0">
                <a:hlinkClick r:id="rId5"/>
              </a:rPr>
              <a:t>Eduthèque</a:t>
            </a:r>
            <a:r>
              <a:rPr lang="en-US" b="1" dirty="0" smtClean="0"/>
              <a:t> :  </a:t>
            </a:r>
            <a:r>
              <a:rPr lang="en-US" b="1" i="1" dirty="0" smtClean="0"/>
              <a:t>“</a:t>
            </a:r>
            <a:r>
              <a:rPr lang="en-US" i="1" dirty="0" smtClean="0"/>
              <a:t>Are </a:t>
            </a:r>
            <a:r>
              <a:rPr lang="en-US" i="1" dirty="0"/>
              <a:t>social networks keeping us from being social </a:t>
            </a:r>
            <a:r>
              <a:rPr lang="en-US" i="1" dirty="0" smtClean="0"/>
              <a:t>?” </a:t>
            </a:r>
            <a:r>
              <a:rPr lang="en-US" dirty="0"/>
              <a:t>(niveaux B1-B2) + </a:t>
            </a:r>
            <a:r>
              <a:rPr lang="en-US" i="1" dirty="0" smtClean="0"/>
              <a:t>“How </a:t>
            </a:r>
            <a:r>
              <a:rPr lang="en-US" i="1" dirty="0"/>
              <a:t>being online affects social </a:t>
            </a:r>
            <a:r>
              <a:rPr lang="en-US" i="1" dirty="0" smtClean="0"/>
              <a:t>skills” </a:t>
            </a:r>
          </a:p>
          <a:p>
            <a:r>
              <a:rPr lang="en-US" dirty="0" smtClean="0"/>
              <a:t>Podcasts : </a:t>
            </a:r>
            <a:r>
              <a:rPr lang="en-US" dirty="0" smtClean="0">
                <a:hlinkClick r:id="rId6"/>
              </a:rPr>
              <a:t>www.npr.org</a:t>
            </a:r>
            <a:r>
              <a:rPr lang="en-US" dirty="0" smtClean="0"/>
              <a:t> (How Do Our Social Networks Affect Our Health?)</a:t>
            </a:r>
          </a:p>
          <a:p>
            <a:r>
              <a:rPr lang="en-US" dirty="0" err="1" smtClean="0"/>
              <a:t>Bande</a:t>
            </a:r>
            <a:r>
              <a:rPr lang="en-US" dirty="0" err="1"/>
              <a:t>-</a:t>
            </a:r>
            <a:r>
              <a:rPr lang="en-US" dirty="0" err="1" smtClean="0"/>
              <a:t>annonce</a:t>
            </a:r>
            <a:r>
              <a:rPr lang="en-US" dirty="0" smtClean="0"/>
              <a:t> du film </a:t>
            </a:r>
            <a:r>
              <a:rPr lang="en-US" i="1" dirty="0" smtClean="0"/>
              <a:t>The Social Network  </a:t>
            </a:r>
            <a:r>
              <a:rPr lang="en-US" dirty="0" smtClean="0"/>
              <a:t>(2010  / </a:t>
            </a:r>
            <a:r>
              <a:rPr lang="en-US" dirty="0" err="1" smtClean="0"/>
              <a:t>Réalisateur</a:t>
            </a:r>
            <a:r>
              <a:rPr lang="en-US" dirty="0" smtClean="0"/>
              <a:t> David FINCHER) :</a:t>
            </a:r>
          </a:p>
          <a:p>
            <a:pPr lvl="1"/>
            <a:r>
              <a:rPr lang="en-US" dirty="0" err="1" smtClean="0"/>
              <a:t>visionnage</a:t>
            </a:r>
            <a:r>
              <a:rPr lang="en-US" dirty="0" smtClean="0"/>
              <a:t> du film </a:t>
            </a:r>
            <a:r>
              <a:rPr lang="en-US" dirty="0" err="1" smtClean="0"/>
              <a:t>lors</a:t>
            </a:r>
            <a:r>
              <a:rPr lang="en-US" dirty="0" smtClean="0"/>
              <a:t> du </a:t>
            </a:r>
            <a:r>
              <a:rPr lang="en-US" dirty="0" err="1" smtClean="0"/>
              <a:t>Ciné</a:t>
            </a:r>
            <a:r>
              <a:rPr lang="en-US" dirty="0" smtClean="0"/>
              <a:t> Club;</a:t>
            </a:r>
          </a:p>
          <a:p>
            <a:pPr lvl="1"/>
            <a:r>
              <a:rPr lang="en-US" dirty="0" smtClean="0"/>
              <a:t>Film </a:t>
            </a:r>
            <a:r>
              <a:rPr lang="en-US" dirty="0" err="1" smtClean="0"/>
              <a:t>disponible</a:t>
            </a:r>
            <a:r>
              <a:rPr lang="en-US" dirty="0" smtClean="0"/>
              <a:t> sur </a:t>
            </a:r>
            <a:r>
              <a:rPr lang="en-US" dirty="0" smtClean="0">
                <a:hlinkClick r:id="rId7"/>
              </a:rPr>
              <a:t>www.zerodeconduite.net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6" y="3471232"/>
            <a:ext cx="881854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5" y="1327109"/>
            <a:ext cx="881855" cy="5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aurence\Documents\_Année 2015-2016\Blénod-2015-2016\images\divers\c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6" y="2005012"/>
            <a:ext cx="906019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urence\Documents\_Année 2015-2016\Blénod-2015-2016\images\divers\c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1" y="4181475"/>
            <a:ext cx="906019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330200" y="787782"/>
            <a:ext cx="9813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28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8655" y="681775"/>
            <a:ext cx="8911687" cy="562139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Sitographie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243913"/>
            <a:ext cx="8915400" cy="5428735"/>
          </a:xfrm>
        </p:spPr>
        <p:txBody>
          <a:bodyPr>
            <a:normAutofit/>
          </a:bodyPr>
          <a:lstStyle/>
          <a:p>
            <a:r>
              <a:rPr lang="fr-FR" dirty="0" smtClean="0"/>
              <a:t>Flashcards sonores associées à des exercices interactifs pour faciliter la mémorisation du vocabulaire (réalisées avec </a:t>
            </a:r>
            <a:r>
              <a:rPr lang="fr-FR" b="1" dirty="0" smtClean="0"/>
              <a:t>Quizlet</a:t>
            </a:r>
            <a:r>
              <a:rPr lang="fr-FR" dirty="0" smtClean="0"/>
              <a:t>):</a:t>
            </a:r>
          </a:p>
          <a:p>
            <a:pPr lvl="1"/>
            <a:r>
              <a:rPr lang="fr-FR" dirty="0" smtClean="0"/>
              <a:t>En anglais :</a:t>
            </a:r>
          </a:p>
          <a:p>
            <a:pPr lvl="2"/>
            <a:r>
              <a:rPr lang="fr-FR" dirty="0" smtClean="0">
                <a:hlinkClick r:id="rId2"/>
              </a:rPr>
              <a:t>Cyberbullying and social networks</a:t>
            </a:r>
            <a:endParaRPr lang="fr-FR" dirty="0" smtClean="0"/>
          </a:p>
          <a:p>
            <a:pPr lvl="2"/>
            <a:r>
              <a:rPr lang="fr-FR" dirty="0" smtClean="0">
                <a:hlinkClick r:id="rId3"/>
              </a:rPr>
              <a:t>Socializing on social networks</a:t>
            </a:r>
            <a:endParaRPr lang="fr-FR" dirty="0" smtClean="0"/>
          </a:p>
          <a:p>
            <a:pPr lvl="2"/>
            <a:r>
              <a:rPr lang="fr-FR" dirty="0" smtClean="0">
                <a:hlinkClick r:id="rId4"/>
              </a:rPr>
              <a:t>Facebook and other social networks</a:t>
            </a:r>
            <a:endParaRPr lang="fr-FR" dirty="0" smtClean="0"/>
          </a:p>
          <a:p>
            <a:pPr lvl="1"/>
            <a:r>
              <a:rPr lang="fr-FR" dirty="0" smtClean="0"/>
              <a:t>En allemand :</a:t>
            </a:r>
          </a:p>
          <a:p>
            <a:pPr lvl="2"/>
            <a:r>
              <a:rPr lang="fr-FR" dirty="0" smtClean="0">
                <a:hlinkClick r:id="rId5"/>
              </a:rPr>
              <a:t>Facebook </a:t>
            </a:r>
            <a:r>
              <a:rPr lang="fr-FR" dirty="0" err="1" smtClean="0">
                <a:hlinkClick r:id="rId5"/>
              </a:rPr>
              <a:t>vokabular</a:t>
            </a:r>
            <a:endParaRPr lang="fr-FR" dirty="0" smtClean="0"/>
          </a:p>
          <a:p>
            <a:pPr lvl="2"/>
            <a:endParaRPr lang="fr-FR" dirty="0" smtClean="0"/>
          </a:p>
          <a:p>
            <a:r>
              <a:rPr lang="fr-FR" dirty="0" smtClean="0"/>
              <a:t>Exercices interactifs (associer définition au mot) avec </a:t>
            </a:r>
            <a:r>
              <a:rPr lang="fr-FR" b="1" dirty="0" smtClean="0"/>
              <a:t>Learningapps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>
                <a:hlinkClick r:id="rId6"/>
              </a:rPr>
              <a:t>Facebook spezifisches vokabular 1 </a:t>
            </a:r>
            <a:r>
              <a:rPr lang="fr-FR" dirty="0" smtClean="0"/>
              <a:t>: </a:t>
            </a:r>
            <a:r>
              <a:rPr lang="de-DE" dirty="0"/>
              <a:t>Verbinde die Begriffe mit ihren </a:t>
            </a:r>
            <a:r>
              <a:rPr lang="de-DE" dirty="0" smtClean="0"/>
              <a:t>Definitionen</a:t>
            </a:r>
          </a:p>
          <a:p>
            <a:pPr lvl="1"/>
            <a:r>
              <a:rPr lang="fr-FR" dirty="0">
                <a:hlinkClick r:id="rId7"/>
              </a:rPr>
              <a:t>Facebook spezifisches </a:t>
            </a:r>
            <a:r>
              <a:rPr lang="fr-FR" dirty="0" smtClean="0">
                <a:hlinkClick r:id="rId7"/>
              </a:rPr>
              <a:t>vokabular 2 </a:t>
            </a:r>
            <a:r>
              <a:rPr lang="fr-FR" dirty="0" smtClean="0"/>
              <a:t>: </a:t>
            </a:r>
            <a:r>
              <a:rPr lang="de-DE" dirty="0"/>
              <a:t>Verbinde die Begriffe mit ihren Definitionen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6" y="1980092"/>
            <a:ext cx="881854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5" y="3473409"/>
            <a:ext cx="881855" cy="5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3" y="4854574"/>
            <a:ext cx="881855" cy="5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55600" y="787782"/>
            <a:ext cx="9559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29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7624" y="186229"/>
            <a:ext cx="8911687" cy="67746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Objectifs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4406" y="901522"/>
            <a:ext cx="9263687" cy="2897746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Activités langagières travaillées </a:t>
            </a:r>
            <a:r>
              <a:rPr lang="fr-FR" dirty="0" smtClean="0"/>
              <a:t>:</a:t>
            </a:r>
          </a:p>
          <a:p>
            <a:pPr lvl="1"/>
            <a:r>
              <a:rPr lang="fr-FR" sz="1500" dirty="0" smtClean="0"/>
              <a:t>Compréhension </a:t>
            </a:r>
            <a:r>
              <a:rPr lang="fr-FR" sz="1500" dirty="0"/>
              <a:t>de </a:t>
            </a:r>
            <a:r>
              <a:rPr lang="fr-FR" sz="1500" dirty="0" smtClean="0"/>
              <a:t>l‘oral </a:t>
            </a:r>
            <a:r>
              <a:rPr lang="fr-FR" sz="1500" dirty="0"/>
              <a:t>de documents authentiques (vidéos repérées pour un contenu pédagogique exploitable sur </a:t>
            </a:r>
            <a:r>
              <a:rPr lang="fr-FR" sz="1500" dirty="0" smtClean="0"/>
              <a:t>YouTube)</a:t>
            </a:r>
            <a:endParaRPr lang="fr-FR" sz="1500" dirty="0"/>
          </a:p>
          <a:p>
            <a:pPr lvl="1"/>
            <a:r>
              <a:rPr lang="fr-FR" sz="1500" dirty="0" smtClean="0"/>
              <a:t>Compréhension </a:t>
            </a:r>
            <a:r>
              <a:rPr lang="fr-FR" sz="1500" dirty="0"/>
              <a:t>de </a:t>
            </a:r>
            <a:r>
              <a:rPr lang="fr-FR" sz="1500" dirty="0" smtClean="0"/>
              <a:t>l‘écrit </a:t>
            </a:r>
            <a:r>
              <a:rPr lang="fr-FR" sz="1500" dirty="0"/>
              <a:t>d'articles de </a:t>
            </a:r>
            <a:r>
              <a:rPr lang="fr-FR" sz="1500" dirty="0" smtClean="0"/>
              <a:t>presse</a:t>
            </a:r>
          </a:p>
          <a:p>
            <a:pPr lvl="1"/>
            <a:r>
              <a:rPr lang="fr-FR" sz="1500" dirty="0" smtClean="0"/>
              <a:t> </a:t>
            </a:r>
            <a:r>
              <a:rPr lang="fr-FR" sz="1500" dirty="0"/>
              <a:t>Expression </a:t>
            </a:r>
            <a:r>
              <a:rPr lang="fr-FR" sz="1500" dirty="0" smtClean="0"/>
              <a:t>écrite </a:t>
            </a:r>
            <a:r>
              <a:rPr lang="fr-FR" sz="1500" dirty="0"/>
              <a:t>(activité langagière dominante)</a:t>
            </a:r>
          </a:p>
          <a:p>
            <a:pPr lvl="1"/>
            <a:r>
              <a:rPr lang="fr-FR" sz="1500" dirty="0" smtClean="0"/>
              <a:t>Expression </a:t>
            </a:r>
            <a:r>
              <a:rPr lang="fr-FR" sz="1500" dirty="0"/>
              <a:t>o</a:t>
            </a:r>
            <a:r>
              <a:rPr lang="fr-FR" sz="1500" dirty="0" smtClean="0"/>
              <a:t>rale </a:t>
            </a:r>
            <a:r>
              <a:rPr lang="fr-FR" sz="1500" dirty="0"/>
              <a:t>en interaction et en continu pour les échanges au sein du groupe dans la langue cible</a:t>
            </a:r>
          </a:p>
          <a:p>
            <a:pPr lvl="2"/>
            <a:r>
              <a:rPr lang="fr-FR" sz="1500" b="1" dirty="0" smtClean="0"/>
              <a:t>Niveau </a:t>
            </a:r>
            <a:r>
              <a:rPr lang="fr-FR" sz="1500" b="1" dirty="0"/>
              <a:t>CECRL </a:t>
            </a:r>
            <a:r>
              <a:rPr lang="fr-FR" sz="1500" dirty="0"/>
              <a:t>attendu : </a:t>
            </a:r>
            <a:r>
              <a:rPr lang="fr-FR" sz="1500" dirty="0" smtClean="0"/>
              <a:t>	A2</a:t>
            </a:r>
            <a:r>
              <a:rPr lang="fr-FR" sz="1500" dirty="0"/>
              <a:t>+ / B1 pour les euros germanistes &amp; les 3èmes</a:t>
            </a:r>
          </a:p>
          <a:p>
            <a:pPr marL="0" indent="0">
              <a:buNone/>
            </a:pPr>
            <a:r>
              <a:rPr lang="fr-FR" sz="1500" dirty="0"/>
              <a:t>                                             </a:t>
            </a:r>
            <a:r>
              <a:rPr lang="fr-FR" sz="1500" dirty="0" smtClean="0"/>
              <a:t>	 		B1</a:t>
            </a:r>
            <a:r>
              <a:rPr lang="fr-FR" sz="1500" dirty="0"/>
              <a:t>+ / </a:t>
            </a:r>
            <a:r>
              <a:rPr lang="fr-FR" sz="1500" dirty="0" smtClean="0"/>
              <a:t>B2 - </a:t>
            </a:r>
            <a:r>
              <a:rPr lang="fr-FR" sz="1500" dirty="0"/>
              <a:t>pour les 2ndes euros (utilisateurs indépendants</a:t>
            </a:r>
            <a:r>
              <a:rPr lang="fr-FR" sz="1500" dirty="0" smtClean="0"/>
              <a:t>) </a:t>
            </a:r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41555" y="3850783"/>
            <a:ext cx="8915400" cy="236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b="1" dirty="0" smtClean="0"/>
              <a:t>Entrées culturelles :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rogramme </a:t>
            </a:r>
            <a:r>
              <a:rPr lang="fr-FR" dirty="0"/>
              <a:t>culturel </a:t>
            </a:r>
            <a:r>
              <a:rPr lang="fr-FR" dirty="0" smtClean="0"/>
              <a:t> : art </a:t>
            </a:r>
            <a:r>
              <a:rPr lang="fr-FR" dirty="0"/>
              <a:t>de vivre </a:t>
            </a:r>
            <a:r>
              <a:rPr lang="fr-FR" dirty="0" smtClean="0"/>
              <a:t>ensemble dans l’aire linguistique concernée (lycée)</a:t>
            </a:r>
          </a:p>
          <a:p>
            <a:pPr lvl="1"/>
            <a:r>
              <a:rPr lang="fr-FR" dirty="0" smtClean="0"/>
              <a:t>Connaissances culturelles et linguistiques (collège) : </a:t>
            </a:r>
          </a:p>
          <a:p>
            <a:pPr lvl="2"/>
            <a:r>
              <a:rPr lang="fr-FR" dirty="0" smtClean="0"/>
              <a:t>Langages  (axe : modes de communication, média, réseaux sociaux)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755" y="101600"/>
            <a:ext cx="8911687" cy="562139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Sitographie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20912" y="736601"/>
            <a:ext cx="9818688" cy="5910648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Méthodologie</a:t>
            </a:r>
            <a:r>
              <a:rPr lang="fr-FR" dirty="0" smtClean="0"/>
              <a:t> pour rédiger un article de presse</a:t>
            </a:r>
            <a:endParaRPr lang="fr-FR" dirty="0"/>
          </a:p>
          <a:p>
            <a:pPr lvl="1"/>
            <a:r>
              <a:rPr lang="fr-FR" dirty="0" smtClean="0"/>
              <a:t>En français 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Écrire un article de </a:t>
            </a:r>
            <a:r>
              <a:rPr lang="fr-FR" dirty="0" smtClean="0">
                <a:hlinkClick r:id="rId2"/>
              </a:rPr>
              <a:t>presse </a:t>
            </a:r>
            <a:r>
              <a:rPr lang="fr-FR" dirty="0" smtClean="0"/>
              <a:t>(Lorraine </a:t>
            </a:r>
            <a:r>
              <a:rPr lang="fr-FR" dirty="0" err="1" smtClean="0"/>
              <a:t>Kitynski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En anglais 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General plan of an </a:t>
            </a:r>
            <a:r>
              <a:rPr lang="fr-FR" dirty="0" smtClean="0">
                <a:hlinkClick r:id="rId3"/>
              </a:rPr>
              <a:t>article </a:t>
            </a:r>
            <a:r>
              <a:rPr lang="fr-FR" dirty="0" smtClean="0"/>
              <a:t>(Lorraine </a:t>
            </a:r>
            <a:r>
              <a:rPr lang="fr-FR" dirty="0" err="1" smtClean="0"/>
              <a:t>Kitynski</a:t>
            </a:r>
            <a:r>
              <a:rPr lang="fr-FR" dirty="0" smtClean="0"/>
              <a:t>) / inspiré d’un 1</a:t>
            </a:r>
            <a:r>
              <a:rPr lang="fr-FR" baseline="30000" dirty="0" smtClean="0"/>
              <a:t>er</a:t>
            </a:r>
            <a:r>
              <a:rPr lang="fr-FR" dirty="0" smtClean="0"/>
              <a:t> document issu d’ </a:t>
            </a:r>
            <a:r>
              <a:rPr lang="fr-FR" dirty="0" err="1" smtClean="0"/>
              <a:t>Everyday</a:t>
            </a:r>
            <a:r>
              <a:rPr lang="fr-FR" dirty="0" smtClean="0"/>
              <a:t> </a:t>
            </a:r>
            <a:r>
              <a:rPr lang="fr-FR" dirty="0" err="1"/>
              <a:t>texts</a:t>
            </a:r>
            <a:r>
              <a:rPr lang="fr-FR" dirty="0"/>
              <a:t> &gt; News &gt; 2e et 4e exemple (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mrcrammond.com/Writing/writingfun.swf</a:t>
            </a:r>
            <a:r>
              <a:rPr lang="fr-FR" dirty="0" smtClean="0"/>
              <a:t>) et adapté d’un 2</a:t>
            </a:r>
            <a:r>
              <a:rPr lang="fr-FR" baseline="30000" dirty="0" smtClean="0"/>
              <a:t>e</a:t>
            </a:r>
            <a:r>
              <a:rPr lang="fr-FR" dirty="0" smtClean="0"/>
              <a:t> document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www.primaryresources.co.uk/english/englishD9.htm</a:t>
            </a:r>
            <a:r>
              <a:rPr lang="en-US" dirty="0" smtClean="0"/>
              <a:t>  </a:t>
            </a:r>
            <a:r>
              <a:rPr lang="en-US" dirty="0"/>
              <a:t>et </a:t>
            </a:r>
            <a:r>
              <a:rPr lang="en-US" dirty="0" err="1"/>
              <a:t>intitulé</a:t>
            </a:r>
            <a:r>
              <a:rPr lang="en-US" dirty="0"/>
              <a:t> "Tricks of the Trade: Newspaper Reports".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Compréhension de l’écrit</a:t>
            </a:r>
            <a:r>
              <a:rPr lang="fr-FR" dirty="0" smtClean="0"/>
              <a:t> : articles de presse sur le thème des dangers des réseaux sociaux </a:t>
            </a:r>
          </a:p>
          <a:p>
            <a:pPr lvl="1"/>
            <a:r>
              <a:rPr lang="fr-FR" dirty="0" smtClean="0"/>
              <a:t>En anglais : </a:t>
            </a:r>
          </a:p>
          <a:p>
            <a:pPr lvl="2"/>
            <a:r>
              <a:rPr lang="fr-FR" dirty="0" smtClean="0">
                <a:hlinkClick r:id="rId6"/>
              </a:rPr>
              <a:t>www.europresse.com</a:t>
            </a:r>
            <a:r>
              <a:rPr lang="fr-FR" dirty="0" smtClean="0"/>
              <a:t>,  </a:t>
            </a:r>
            <a:r>
              <a:rPr lang="fr-FR" i="1" dirty="0"/>
              <a:t>New York </a:t>
            </a:r>
            <a:r>
              <a:rPr lang="fr-FR" i="1" dirty="0" smtClean="0"/>
              <a:t>Times  et </a:t>
            </a:r>
            <a:r>
              <a:rPr lang="fr-FR" i="1" dirty="0" err="1" smtClean="0"/>
              <a:t>NewStatesman</a:t>
            </a:r>
            <a:r>
              <a:rPr lang="fr-FR" dirty="0" smtClean="0"/>
              <a:t>(accès via l’Université de Lorraine) pour les lycéens</a:t>
            </a:r>
          </a:p>
          <a:p>
            <a:pPr lvl="2"/>
            <a:r>
              <a:rPr lang="fr-FR" dirty="0" smtClean="0"/>
              <a:t>« X factor : </a:t>
            </a:r>
            <a:r>
              <a:rPr lang="fr-FR" dirty="0" err="1" smtClean="0"/>
              <a:t>Stephanie</a:t>
            </a:r>
            <a:r>
              <a:rPr lang="fr-FR" dirty="0" smtClean="0"/>
              <a:t> </a:t>
            </a:r>
            <a:r>
              <a:rPr lang="fr-FR" dirty="0" err="1" smtClean="0"/>
              <a:t>Nala</a:t>
            </a:r>
            <a:r>
              <a:rPr lang="fr-FR" dirty="0" smtClean="0"/>
              <a:t> </a:t>
            </a:r>
            <a:r>
              <a:rPr lang="fr-FR" dirty="0" err="1" smtClean="0"/>
              <a:t>reveals</a:t>
            </a:r>
            <a:r>
              <a:rPr lang="fr-FR" dirty="0" smtClean="0"/>
              <a:t> </a:t>
            </a:r>
            <a:r>
              <a:rPr lang="fr-FR" dirty="0" err="1" smtClean="0"/>
              <a:t>revealed</a:t>
            </a:r>
            <a:r>
              <a:rPr lang="fr-FR" dirty="0" smtClean="0"/>
              <a:t> </a:t>
            </a:r>
            <a:r>
              <a:rPr lang="fr-FR" dirty="0" err="1" smtClean="0"/>
              <a:t>she’s</a:t>
            </a:r>
            <a:r>
              <a:rPr lang="fr-FR" dirty="0" smtClean="0"/>
              <a:t> been </a:t>
            </a:r>
            <a:r>
              <a:rPr lang="fr-FR" dirty="0" err="1" smtClean="0"/>
              <a:t>bombarded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over 200 vile Twitter messages » </a:t>
            </a:r>
            <a:r>
              <a:rPr lang="fr-FR" dirty="0" smtClean="0">
                <a:hlinkClick r:id="rId7"/>
              </a:rPr>
              <a:t>http</a:t>
            </a:r>
            <a:r>
              <a:rPr lang="fr-FR" dirty="0">
                <a:hlinkClick r:id="rId7"/>
              </a:rPr>
              <a:t>://</a:t>
            </a:r>
            <a:r>
              <a:rPr lang="fr-FR" dirty="0" smtClean="0">
                <a:hlinkClick r:id="rId7"/>
              </a:rPr>
              <a:t>www.huffingtonpost.co.uk/2014/10/18/x-factor-stephanie-nala-twitter-abuse-trolls-gang_n_6007202.html</a:t>
            </a:r>
            <a:r>
              <a:rPr lang="fr-FR" dirty="0" smtClean="0"/>
              <a:t> pour les collégiens</a:t>
            </a:r>
          </a:p>
          <a:p>
            <a:pPr lvl="2"/>
            <a:r>
              <a:rPr lang="fr-FR" dirty="0" smtClean="0"/>
              <a:t>« Rise of the </a:t>
            </a:r>
            <a:r>
              <a:rPr lang="fr-FR" dirty="0" err="1" smtClean="0"/>
              <a:t>sick</a:t>
            </a:r>
            <a:r>
              <a:rPr lang="fr-FR" dirty="0" smtClean="0"/>
              <a:t> </a:t>
            </a:r>
            <a:r>
              <a:rPr lang="fr-FR" dirty="0"/>
              <a:t>internet trolls </a:t>
            </a:r>
            <a:r>
              <a:rPr lang="fr-FR" dirty="0" smtClean="0"/>
              <a:t>« : </a:t>
            </a:r>
            <a:r>
              <a:rPr lang="fr-FR" dirty="0">
                <a:hlinkClick r:id="rId8"/>
              </a:rPr>
              <a:t>https://</a:t>
            </a:r>
            <a:r>
              <a:rPr lang="fr-FR" dirty="0" smtClean="0">
                <a:hlinkClick r:id="rId8"/>
              </a:rPr>
              <a:t>www.highbeam.com/doc/1G1-292456374.html</a:t>
            </a:r>
            <a:endParaRPr lang="fr-FR" dirty="0" smtClean="0"/>
          </a:p>
          <a:p>
            <a:pPr lvl="2"/>
            <a:r>
              <a:rPr lang="fr-FR" dirty="0" smtClean="0">
                <a:hlinkClick r:id="rId9"/>
              </a:rPr>
              <a:t>http</a:t>
            </a:r>
            <a:r>
              <a:rPr lang="fr-FR" dirty="0">
                <a:hlinkClick r:id="rId9"/>
              </a:rPr>
              <a:t>://</a:t>
            </a:r>
            <a:r>
              <a:rPr lang="fr-FR" dirty="0" smtClean="0">
                <a:hlinkClick r:id="rId9"/>
              </a:rPr>
              <a:t>www.theguardian.com/uk-news/2016/feb/09/internet-trolling-teenagers-online-abuse-hate-cyberbullying</a:t>
            </a:r>
            <a:endParaRPr lang="fr-FR" dirty="0" smtClean="0"/>
          </a:p>
          <a:p>
            <a:pPr lvl="2"/>
            <a:r>
              <a:rPr lang="fr-FR" dirty="0">
                <a:hlinkClick r:id="rId10"/>
              </a:rPr>
              <a:t>http://</a:t>
            </a:r>
            <a:r>
              <a:rPr lang="fr-FR" dirty="0" smtClean="0">
                <a:hlinkClick r:id="rId10"/>
              </a:rPr>
              <a:t>www.dailymail.co.uk/news/article-3043651/Parents-teen-committed-suicide-suffering-vicious-bullying-Facebook-demand-greater-protection-kids-online.html</a:t>
            </a:r>
            <a:endParaRPr lang="fr-FR" dirty="0" smtClean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En allemand : </a:t>
            </a:r>
          </a:p>
          <a:p>
            <a:pPr lvl="2"/>
            <a:r>
              <a:rPr lang="fr-FR" dirty="0">
                <a:hlinkClick r:id="rId11"/>
              </a:rPr>
              <a:t>http://</a:t>
            </a:r>
            <a:r>
              <a:rPr lang="fr-FR" dirty="0" smtClean="0">
                <a:hlinkClick r:id="rId11"/>
              </a:rPr>
              <a:t>www.spiegel.de/schulspiegel/cybermobbing-auf-facebook-schuelerin-erstattet-anzeige-a-853596.html</a:t>
            </a:r>
            <a:r>
              <a:rPr lang="fr-FR" dirty="0" smtClean="0"/>
              <a:t> + document d’exploitation </a:t>
            </a:r>
          </a:p>
          <a:p>
            <a:pPr lvl="2"/>
            <a:r>
              <a:rPr lang="fr-FR" dirty="0">
                <a:hlinkClick r:id="rId12"/>
              </a:rPr>
              <a:t>http://</a:t>
            </a:r>
            <a:r>
              <a:rPr lang="fr-FR" dirty="0" smtClean="0">
                <a:hlinkClick r:id="rId12"/>
              </a:rPr>
              <a:t>www.tivi.de/fernsehen/logo/artikel/43968/index.html</a:t>
            </a:r>
            <a:endParaRPr lang="fr-FR" dirty="0" smtClean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5" y="5568909"/>
            <a:ext cx="881855" cy="5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6" y="2936724"/>
            <a:ext cx="881854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6" y="1383192"/>
            <a:ext cx="881854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245907"/>
            <a:ext cx="757237" cy="10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urence\Documents\_Année 2015-2016\Blénod-2015-2016\images\divers\lir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534428"/>
            <a:ext cx="865396" cy="9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36564" y="787782"/>
            <a:ext cx="875016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30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589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Acteurs du projet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6112" y="1536700"/>
            <a:ext cx="8915400" cy="3777622"/>
          </a:xfrm>
        </p:spPr>
        <p:txBody>
          <a:bodyPr/>
          <a:lstStyle/>
          <a:p>
            <a:r>
              <a:rPr lang="fr-FR" dirty="0" smtClean="0"/>
              <a:t>Jean-Marc Dubois ; professeur d’allemand au collège Adalbert de Bouzonville</a:t>
            </a:r>
          </a:p>
          <a:p>
            <a:r>
              <a:rPr lang="fr-FR" dirty="0" smtClean="0"/>
              <a:t>Lorraine </a:t>
            </a:r>
            <a:r>
              <a:rPr lang="fr-FR" dirty="0" err="1" smtClean="0"/>
              <a:t>Kitynski</a:t>
            </a:r>
            <a:r>
              <a:rPr lang="fr-FR" dirty="0" smtClean="0"/>
              <a:t> : professeure d’anglais au collège Jules Ferry de Neuves-Maisons</a:t>
            </a:r>
          </a:p>
          <a:p>
            <a:r>
              <a:rPr lang="fr-FR" dirty="0" smtClean="0"/>
              <a:t>Laurence Langlois : professeure d’anglais au collège Van Gogh de Blénod-les-Pont-à-Mousson</a:t>
            </a:r>
          </a:p>
          <a:p>
            <a:r>
              <a:rPr lang="fr-FR" dirty="0" smtClean="0"/>
              <a:t>Hélène </a:t>
            </a:r>
            <a:r>
              <a:rPr lang="fr-FR" dirty="0" err="1" smtClean="0"/>
              <a:t>Orivel</a:t>
            </a:r>
            <a:r>
              <a:rPr lang="fr-FR" dirty="0" smtClean="0"/>
              <a:t> : professeure d’anglais au lycée Claude Gellée D’Epinal</a:t>
            </a:r>
          </a:p>
          <a:p>
            <a:r>
              <a:rPr lang="fr-FR" dirty="0" smtClean="0"/>
              <a:t>Maria </a:t>
            </a:r>
            <a:r>
              <a:rPr lang="fr-FR" dirty="0" err="1" smtClean="0"/>
              <a:t>Tissier</a:t>
            </a:r>
            <a:r>
              <a:rPr lang="fr-FR" dirty="0" smtClean="0"/>
              <a:t> : professeure d’allemand au collège Jean </a:t>
            </a:r>
            <a:r>
              <a:rPr lang="fr-FR" dirty="0" err="1" smtClean="0"/>
              <a:t>Montemont</a:t>
            </a:r>
            <a:r>
              <a:rPr lang="fr-FR" dirty="0" smtClean="0"/>
              <a:t> de </a:t>
            </a:r>
            <a:r>
              <a:rPr lang="fr-FR" dirty="0" err="1" smtClean="0"/>
              <a:t>Rupt</a:t>
            </a:r>
            <a:r>
              <a:rPr lang="fr-FR" dirty="0" smtClean="0"/>
              <a:t>-sur-Moselle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79400" y="787782"/>
            <a:ext cx="103217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31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7624" y="186229"/>
            <a:ext cx="8911687" cy="67746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Objectifs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4406" y="901522"/>
            <a:ext cx="9263687" cy="5600878"/>
          </a:xfrm>
        </p:spPr>
        <p:txBody>
          <a:bodyPr>
            <a:normAutofit/>
          </a:bodyPr>
          <a:lstStyle/>
          <a:p>
            <a:r>
              <a:rPr lang="fr-FR" b="1" dirty="0" smtClean="0"/>
              <a:t>Domaines du socle commun :</a:t>
            </a:r>
          </a:p>
          <a:p>
            <a:pPr lvl="1"/>
            <a:r>
              <a:rPr lang="fr-FR" b="1" dirty="0" smtClean="0"/>
              <a:t>Domaine 1 : des langages pour penser et communiquer</a:t>
            </a:r>
          </a:p>
          <a:p>
            <a:pPr lvl="1"/>
            <a:r>
              <a:rPr lang="fr-FR" b="1" dirty="0" smtClean="0"/>
              <a:t>Domaine 2 : les méthodes et outils pour apprendre</a:t>
            </a:r>
          </a:p>
          <a:p>
            <a:pPr lvl="2"/>
            <a:r>
              <a:rPr lang="fr-FR" dirty="0" smtClean="0"/>
              <a:t>Coopération et réalisation de projets</a:t>
            </a:r>
          </a:p>
          <a:p>
            <a:pPr lvl="2"/>
            <a:r>
              <a:rPr lang="fr-FR" dirty="0" smtClean="0"/>
              <a:t>Outils numériques pour échanger et communiquer</a:t>
            </a:r>
          </a:p>
          <a:p>
            <a:pPr lvl="1"/>
            <a:r>
              <a:rPr lang="fr-FR" b="1" dirty="0" smtClean="0"/>
              <a:t>Domaine 3 : la formation de la personne et du citoyen</a:t>
            </a:r>
          </a:p>
          <a:p>
            <a:pPr lvl="2"/>
            <a:r>
              <a:rPr lang="fr-FR" dirty="0" smtClean="0"/>
              <a:t>Permettre à l’élève d’acquérir la capacité à juger par lui-même</a:t>
            </a:r>
          </a:p>
          <a:p>
            <a:pPr lvl="2"/>
            <a:r>
              <a:rPr lang="fr-FR" dirty="0" smtClean="0"/>
              <a:t>Faire appel à des connaissances et la compréhension du sens du droit et de la loi</a:t>
            </a:r>
          </a:p>
          <a:p>
            <a:pPr lvl="2"/>
            <a:endParaRPr lang="fr-FR" dirty="0" smtClean="0"/>
          </a:p>
          <a:p>
            <a:r>
              <a:rPr lang="fr-FR" b="1" dirty="0" smtClean="0"/>
              <a:t>Programmes cycle 4 (rentrée 2016)</a:t>
            </a:r>
          </a:p>
          <a:p>
            <a:pPr lvl="1"/>
            <a:r>
              <a:rPr lang="fr-FR" dirty="0" smtClean="0"/>
              <a:t>EMI (éducation aux médias et à l’information) :</a:t>
            </a:r>
          </a:p>
          <a:p>
            <a:pPr lvl="2"/>
            <a:r>
              <a:rPr lang="fr-FR" dirty="0" smtClean="0"/>
              <a:t>Les élèves sont formés à une lecture critique et distanciée des contenus et formes médiatiques</a:t>
            </a:r>
          </a:p>
          <a:p>
            <a:pPr lvl="2"/>
            <a:r>
              <a:rPr lang="fr-FR" dirty="0" smtClean="0"/>
              <a:t>Faire accéder les élèves à une compréhension des médias, des réseaux et des phénomènes informationnels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41555" y="3850783"/>
            <a:ext cx="8915400" cy="236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746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Pourquoi le titre  « Soziale Networks »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7088" y="1538389"/>
            <a:ext cx="8915400" cy="140867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Echanger en anglais et allemand (selon les classes) sur le thème des réseaux sociaux</a:t>
            </a:r>
          </a:p>
          <a:p>
            <a:r>
              <a:rPr lang="fr-FR" dirty="0" smtClean="0"/>
              <a:t>Connaître les réseaux sociaux et leur finalité</a:t>
            </a:r>
          </a:p>
          <a:p>
            <a:r>
              <a:rPr lang="fr-FR" dirty="0" smtClean="0"/>
              <a:t>Prendre conscience des éventuels dangers des réseaux sociaux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89212" y="3286900"/>
            <a:ext cx="8911687" cy="677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 smtClean="0"/>
              <a:t>Tâche finale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12012" y="4073612"/>
            <a:ext cx="8915400" cy="140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0070C0"/>
                </a:solidFill>
              </a:rPr>
              <a:t>Inventer et rédiger un article de faits divers sur les dangers des réseaux sociaux en collaboration avec des élèves d’une autre classe en anglais ou en allemand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154" y="644382"/>
            <a:ext cx="7972166" cy="4594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Partenaires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32" y="644382"/>
            <a:ext cx="6237786" cy="5148649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295870" y="1559640"/>
            <a:ext cx="4371762" cy="4626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5 établissements :</a:t>
            </a:r>
          </a:p>
          <a:p>
            <a:pPr lvl="1"/>
            <a:r>
              <a:rPr lang="fr-FR" dirty="0" smtClean="0"/>
              <a:t>1 classe de 2</a:t>
            </a:r>
            <a:r>
              <a:rPr lang="fr-FR" baseline="30000" dirty="0" smtClean="0"/>
              <a:t>nde</a:t>
            </a:r>
            <a:r>
              <a:rPr lang="fr-FR" dirty="0" smtClean="0"/>
              <a:t> (anglais)</a:t>
            </a:r>
          </a:p>
          <a:p>
            <a:pPr lvl="1"/>
            <a:r>
              <a:rPr lang="fr-FR" dirty="0" smtClean="0"/>
              <a:t> 2 classes de 3</a:t>
            </a:r>
            <a:r>
              <a:rPr lang="fr-FR" baseline="30000" dirty="0" smtClean="0"/>
              <a:t>e </a:t>
            </a:r>
            <a:r>
              <a:rPr lang="fr-FR" dirty="0" smtClean="0"/>
              <a:t>(anglais)</a:t>
            </a:r>
          </a:p>
          <a:p>
            <a:pPr lvl="1"/>
            <a:r>
              <a:rPr lang="fr-FR" dirty="0"/>
              <a:t>1</a:t>
            </a:r>
            <a:r>
              <a:rPr lang="fr-FR" dirty="0" smtClean="0"/>
              <a:t> classe de 3</a:t>
            </a:r>
            <a:r>
              <a:rPr lang="fr-FR" baseline="30000" dirty="0" smtClean="0"/>
              <a:t>e</a:t>
            </a:r>
            <a:r>
              <a:rPr lang="fr-FR" dirty="0" smtClean="0"/>
              <a:t> (allemand)</a:t>
            </a:r>
          </a:p>
          <a:p>
            <a:pPr lvl="1"/>
            <a:r>
              <a:rPr lang="fr-FR" dirty="0" smtClean="0"/>
              <a:t>1 classe de 4</a:t>
            </a:r>
            <a:r>
              <a:rPr lang="fr-FR" baseline="30000" dirty="0" smtClean="0"/>
              <a:t>e</a:t>
            </a:r>
            <a:r>
              <a:rPr lang="fr-FR" dirty="0" smtClean="0"/>
              <a:t> (allemand)</a:t>
            </a:r>
          </a:p>
          <a:p>
            <a:pPr lvl="1"/>
            <a:endParaRPr lang="fr-FR" dirty="0"/>
          </a:p>
          <a:p>
            <a:r>
              <a:rPr lang="fr-FR" dirty="0" smtClean="0"/>
              <a:t>3 professeurs d’anglais et 2 professeurs d’allemand</a:t>
            </a:r>
          </a:p>
          <a:p>
            <a:r>
              <a:rPr lang="fr-FR" dirty="0" smtClean="0"/>
              <a:t>119 élèves</a:t>
            </a:r>
          </a:p>
          <a:p>
            <a:r>
              <a:rPr lang="fr-FR" dirty="0" smtClean="0"/>
              <a:t>Travail réalisé par groupe de 3 élèves dans chaque classe</a:t>
            </a:r>
          </a:p>
          <a:p>
            <a:r>
              <a:rPr lang="fr-FR" dirty="0" smtClean="0"/>
              <a:t>Durée : 6 à 8 semaines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9714" y="632348"/>
            <a:ext cx="4400999" cy="68570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Communication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9714" y="1194487"/>
            <a:ext cx="10472286" cy="3777622"/>
          </a:xfrm>
        </p:spPr>
        <p:txBody>
          <a:bodyPr/>
          <a:lstStyle/>
          <a:p>
            <a:r>
              <a:rPr lang="fr-FR" dirty="0" smtClean="0"/>
              <a:t>Communication et échanges entre enseignants et élèves via l’ENT de l’académie grâce à un groupe inter-établissement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80" y="1826647"/>
            <a:ext cx="9641745" cy="47748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626443" y="183385"/>
            <a:ext cx="6392562" cy="502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Affichage dans les deux langues : allemand - anglais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9663" y="1252151"/>
            <a:ext cx="9748748" cy="4659071"/>
          </a:xfrm>
        </p:spPr>
        <p:txBody>
          <a:bodyPr/>
          <a:lstStyle/>
          <a:p>
            <a:r>
              <a:rPr lang="fr-FR" dirty="0" smtClean="0"/>
              <a:t>Composition des trinômes dans chaque classe</a:t>
            </a:r>
          </a:p>
          <a:p>
            <a:r>
              <a:rPr lang="fr-FR" b="1" dirty="0" smtClean="0"/>
              <a:t>Etape 1 </a:t>
            </a:r>
            <a:r>
              <a:rPr lang="fr-FR" dirty="0" smtClean="0"/>
              <a:t>: Présentation écrite de chaque élève dans le forum d’un groupe inter-établissement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334967"/>
            <a:ext cx="10582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5630617"/>
            <a:ext cx="105632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7797800" y="101600"/>
            <a:ext cx="4114800" cy="1460500"/>
          </a:xfrm>
          <a:prstGeom prst="wedgeRoundRectCallout">
            <a:avLst>
              <a:gd name="adj1" fmla="val -22685"/>
              <a:gd name="adj2" fmla="val 44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Comparaisons linguistiques entre les deux langues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Les élèves germanistes ont traduit oralement certaines présentations réalisées en allemand pour leur professeur d’anglais</a:t>
            </a:r>
            <a:endParaRPr lang="fr-FR" sz="1400" dirty="0"/>
          </a:p>
        </p:txBody>
      </p:sp>
      <p:pic>
        <p:nvPicPr>
          <p:cNvPr id="4098" name="Picture 2" descr="C:\Users\Laurence\Documents\_Année 2015-2016\Blénod-2015-2016\images\divers\ec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377705"/>
            <a:ext cx="630214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urence\Documents\_Année 2015-2016\Blénod-2015-2016\images\divers\l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3" y="1355480"/>
            <a:ext cx="7862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8531" y="199107"/>
            <a:ext cx="8911687" cy="62804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Déroulé de la séquence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3195" y="917300"/>
            <a:ext cx="9469749" cy="5824790"/>
          </a:xfrm>
        </p:spPr>
        <p:txBody>
          <a:bodyPr/>
          <a:lstStyle/>
          <a:p>
            <a:r>
              <a:rPr lang="fr-FR" b="1" dirty="0" smtClean="0"/>
              <a:t>Etape 2 </a:t>
            </a:r>
            <a:r>
              <a:rPr lang="fr-FR" dirty="0" smtClean="0"/>
              <a:t>: Remue-méninges sur le thème « réseaux sociaux » en anglais par une classe : début de la collecte de vocabulaire et découverte des multiples  réseaux sociaux utilisés par les adolescents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11" y="1815519"/>
            <a:ext cx="7104634" cy="49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Laurence\Documents\_Année 2015-2016\Blénod-2015-2016\images\divers\p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9" y="1735398"/>
            <a:ext cx="931860" cy="11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urence\Documents\_Année 2015-2016\Blénod-2015-2016\images\divers\p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" y="3124466"/>
            <a:ext cx="1167378" cy="8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</TotalTime>
  <Words>1924</Words>
  <Application>Microsoft Office PowerPoint</Application>
  <PresentationFormat>Personnalisé</PresentationFormat>
  <Paragraphs>271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Brin</vt:lpstr>
      <vt:lpstr>Projet inter-établissements sur les réseaux sociaux</vt:lpstr>
      <vt:lpstr>Sommaire</vt:lpstr>
      <vt:lpstr>Objectifs</vt:lpstr>
      <vt:lpstr>Objectifs</vt:lpstr>
      <vt:lpstr>Pourquoi le titre  « Soziale Networks » ?</vt:lpstr>
      <vt:lpstr>Partenaires</vt:lpstr>
      <vt:lpstr>Communication</vt:lpstr>
      <vt:lpstr>Déroulé de la séquence</vt:lpstr>
      <vt:lpstr>Déroulé de la séquence</vt:lpstr>
      <vt:lpstr>Déroulé de la séquence</vt:lpstr>
      <vt:lpstr>Quelques données sur le sondage réalisé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Déroulé de la séquence</vt:lpstr>
      <vt:lpstr>Gestion du travail en groupe</vt:lpstr>
      <vt:lpstr>Evaluation</vt:lpstr>
      <vt:lpstr>Outils et services numériques utilisés</vt:lpstr>
      <vt:lpstr>Présentation PowerPoint</vt:lpstr>
      <vt:lpstr>Bibliographie</vt:lpstr>
      <vt:lpstr>Sitographie</vt:lpstr>
      <vt:lpstr>Sitographie</vt:lpstr>
      <vt:lpstr>Sitographie</vt:lpstr>
      <vt:lpstr>Acteurs du projet</vt:lpstr>
    </vt:vector>
  </TitlesOfParts>
  <Company>Rectorat de l'Académie de Nancy-Metz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 de nancy-metz</dc:creator>
  <cp:lastModifiedBy>Laurence</cp:lastModifiedBy>
  <cp:revision>47</cp:revision>
  <dcterms:created xsi:type="dcterms:W3CDTF">2016-04-29T13:18:49Z</dcterms:created>
  <dcterms:modified xsi:type="dcterms:W3CDTF">2017-01-11T17:01:44Z</dcterms:modified>
</cp:coreProperties>
</file>